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sldIdLst>
    <p:sldId id="257" r:id="rId3"/>
    <p:sldId id="270" r:id="rId4"/>
    <p:sldId id="260" r:id="rId5"/>
    <p:sldId id="261" r:id="rId6"/>
    <p:sldId id="287" r:id="rId7"/>
    <p:sldId id="293" r:id="rId8"/>
    <p:sldId id="294" r:id="rId9"/>
    <p:sldId id="295" r:id="rId10"/>
    <p:sldId id="271" r:id="rId11"/>
    <p:sldId id="272" r:id="rId12"/>
    <p:sldId id="288" r:id="rId13"/>
    <p:sldId id="273" r:id="rId14"/>
    <p:sldId id="274" r:id="rId15"/>
    <p:sldId id="289" r:id="rId16"/>
    <p:sldId id="296" r:id="rId17"/>
    <p:sldId id="297" r:id="rId18"/>
    <p:sldId id="298" r:id="rId19"/>
    <p:sldId id="275" r:id="rId20"/>
    <p:sldId id="267" r:id="rId21"/>
    <p:sldId id="290" r:id="rId22"/>
    <p:sldId id="286" r:id="rId23"/>
    <p:sldId id="276" r:id="rId24"/>
    <p:sldId id="277" r:id="rId25"/>
    <p:sldId id="291" r:id="rId26"/>
    <p:sldId id="285" r:id="rId27"/>
    <p:sldId id="292" r:id="rId28"/>
    <p:sldId id="284" r:id="rId29"/>
    <p:sldId id="256" r:id="rId30"/>
    <p:sldId id="258" r:id="rId31"/>
    <p:sldId id="283" r:id="rId32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1" autoAdjust="0"/>
  </p:normalViewPr>
  <p:slideViewPr>
    <p:cSldViewPr snapToGrid="0" snapToObjects="1">
      <p:cViewPr varScale="1">
        <p:scale>
          <a:sx n="88" d="100"/>
          <a:sy n="88" d="100"/>
        </p:scale>
        <p:origin x="-1398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F5D9D-2B9E-5A4D-BA88-FD9CA42D091F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E4EA-608E-1545-9E5F-5725281F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E4EA-608E-1545-9E5F-5725281F85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374360"/>
            <a:ext cx="907128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196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989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6456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989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196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374360"/>
            <a:ext cx="9070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374360"/>
            <a:ext cx="907128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196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6456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1960" y="437436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374360"/>
            <a:ext cx="9070920" cy="2379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74" name="CustomShape 2"/>
          <p:cNvSpPr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92618"/>
            <a:ext cx="9071280" cy="1262520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Landfast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Sea Ice </a:t>
            </a:r>
            <a:br>
              <a:rPr lang="en-US" sz="5400" dirty="0" smtClean="0">
                <a:solidFill>
                  <a:schemeClr val="bg1"/>
                </a:solidFill>
                <a:latin typeface="+mj-lt"/>
              </a:rPr>
            </a:b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Variability and Modeling 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106" y="4324410"/>
            <a:ext cx="3239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Bruno Tremblay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McGill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85600"/>
            <a:ext cx="905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Collaborator: 	Yukie </a:t>
            </a:r>
            <a:r>
              <a:rPr lang="en-US" sz="2800" dirty="0" err="1" smtClean="0">
                <a:solidFill>
                  <a:srgbClr val="FFFFFF"/>
                </a:solidFill>
              </a:rPr>
              <a:t>Hata</a:t>
            </a:r>
            <a:r>
              <a:rPr lang="en-US" sz="2800" dirty="0" smtClean="0">
                <a:solidFill>
                  <a:srgbClr val="FFFFFF"/>
                </a:solidFill>
              </a:rPr>
              <a:t>, Mathieu </a:t>
            </a:r>
            <a:r>
              <a:rPr lang="en-US" sz="2800" dirty="0" err="1" smtClean="0">
                <a:solidFill>
                  <a:srgbClr val="FFFFFF"/>
                </a:solidFill>
              </a:rPr>
              <a:t>Plante</a:t>
            </a:r>
            <a:r>
              <a:rPr lang="en-US" sz="2800" dirty="0" smtClean="0">
                <a:solidFill>
                  <a:srgbClr val="FFFFFF"/>
                </a:solidFill>
              </a:rPr>
              <a:t>, Maria Pastor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5" y="6408820"/>
            <a:ext cx="96905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Funding Agency:	 Environment Canada Grant and Contribution, </a:t>
            </a:r>
            <a:r>
              <a:rPr lang="en-US" sz="2200" dirty="0" err="1" smtClean="0">
                <a:solidFill>
                  <a:srgbClr val="FFFFFF"/>
                </a:solidFill>
              </a:rPr>
              <a:t>ArcticNet</a:t>
            </a:r>
            <a:r>
              <a:rPr lang="en-US" sz="2200" dirty="0" smtClean="0">
                <a:solidFill>
                  <a:srgbClr val="FFFFFF"/>
                </a:solidFill>
              </a:rPr>
              <a:t>,</a:t>
            </a:r>
          </a:p>
          <a:p>
            <a:r>
              <a:rPr lang="en-US" sz="2200" dirty="0">
                <a:solidFill>
                  <a:srgbClr val="FFFFFF"/>
                </a:solidFill>
              </a:rPr>
              <a:t>	</a:t>
            </a:r>
            <a:r>
              <a:rPr lang="en-US" sz="2200" dirty="0" smtClean="0">
                <a:solidFill>
                  <a:srgbClr val="FFFFFF"/>
                </a:solidFill>
              </a:rPr>
              <a:t>				 </a:t>
            </a:r>
            <a:r>
              <a:rPr lang="en-US" sz="2200" dirty="0" err="1" smtClean="0">
                <a:solidFill>
                  <a:srgbClr val="FFFFFF"/>
                </a:solidFill>
              </a:rPr>
              <a:t>Ferring</a:t>
            </a:r>
            <a:r>
              <a:rPr lang="en-US" sz="2200" dirty="0" smtClean="0">
                <a:solidFill>
                  <a:srgbClr val="FFFFFF"/>
                </a:solidFill>
              </a:rPr>
              <a:t> Pharmaceutical, Polar Continental Shelf Program</a:t>
            </a:r>
          </a:p>
          <a:p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</a:rPr>
              <a:t>		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90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FFFF"/>
                </a:solidFill>
                <a:latin typeface="+mj-lt"/>
              </a:rPr>
              <a:t>Landfast</a:t>
            </a:r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 Ice Variability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>
                <a:solidFill>
                  <a:srgbClr val="FFFFFF"/>
                </a:solidFill>
                <a:latin typeface="+mj-lt"/>
              </a:rPr>
              <a:t>L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aptev Sea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82424" y="1786344"/>
            <a:ext cx="8298295" cy="275503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82424" y="4735078"/>
            <a:ext cx="8298296" cy="26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5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88" name="Picture 87"/>
          <p:cNvPicPr/>
          <p:nvPr/>
        </p:nvPicPr>
        <p:blipFill rotWithShape="1">
          <a:blip r:embed="rId2"/>
          <a:srcRect l="8242" r="8913" b="3754"/>
          <a:stretch/>
        </p:blipFill>
        <p:spPr>
          <a:xfrm>
            <a:off x="451966" y="301320"/>
            <a:ext cx="3529691" cy="327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215232"/>
            <a:ext cx="4883364" cy="126252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+mj-lt"/>
              </a:rPr>
              <a:t>L</a:t>
            </a:r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aptev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4248" r="3452" b="5082"/>
          <a:stretch/>
        </p:blipFill>
        <p:spPr>
          <a:xfrm>
            <a:off x="460954" y="3931920"/>
            <a:ext cx="3477657" cy="32564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13732" r="3510" b="5082"/>
          <a:stretch/>
        </p:blipFill>
        <p:spPr>
          <a:xfrm>
            <a:off x="4347556" y="3931919"/>
            <a:ext cx="3594266" cy="32564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1916" y="2003036"/>
            <a:ext cx="4904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 						= 400 km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Wind Speed 	= 6-8 m/s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F 						= 35 KN/m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009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88" name="Picture 87"/>
          <p:cNvPicPr/>
          <p:nvPr/>
        </p:nvPicPr>
        <p:blipFill rotWithShape="1">
          <a:blip r:embed="rId2"/>
          <a:srcRect l="8242" r="8913" b="3754"/>
          <a:stretch/>
        </p:blipFill>
        <p:spPr>
          <a:xfrm>
            <a:off x="451966" y="301320"/>
            <a:ext cx="3529691" cy="327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Kara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8839" r="9034" b="3853"/>
          <a:stretch/>
        </p:blipFill>
        <p:spPr>
          <a:xfrm>
            <a:off x="4384153" y="1413186"/>
            <a:ext cx="2306722" cy="224494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14207" t="-1" r="3493" b="6030"/>
          <a:stretch/>
        </p:blipFill>
        <p:spPr>
          <a:xfrm>
            <a:off x="451966" y="3895519"/>
            <a:ext cx="3529691" cy="327137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/>
          <a:srcRect l="12335" b="6031"/>
          <a:stretch/>
        </p:blipFill>
        <p:spPr>
          <a:xfrm>
            <a:off x="4384153" y="3895519"/>
            <a:ext cx="3849328" cy="31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9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90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FFFF"/>
                </a:solidFill>
                <a:latin typeface="+mj-lt"/>
              </a:rPr>
              <a:t>Landfast</a:t>
            </a:r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 Ice Variability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Kara Sea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9346" r="8460"/>
          <a:stretch/>
        </p:blipFill>
        <p:spPr>
          <a:xfrm>
            <a:off x="925470" y="1700060"/>
            <a:ext cx="8286181" cy="279808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9434" r="8461"/>
          <a:stretch/>
        </p:blipFill>
        <p:spPr>
          <a:xfrm>
            <a:off x="925470" y="4650943"/>
            <a:ext cx="8286181" cy="27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2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88" name="Picture 87"/>
          <p:cNvPicPr/>
          <p:nvPr/>
        </p:nvPicPr>
        <p:blipFill rotWithShape="1">
          <a:blip r:embed="rId2"/>
          <a:srcRect l="8242" r="8913" b="3754"/>
          <a:stretch/>
        </p:blipFill>
        <p:spPr>
          <a:xfrm>
            <a:off x="451966" y="301320"/>
            <a:ext cx="3529691" cy="327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Kara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4207" t="-1" r="3493" b="6030"/>
          <a:stretch/>
        </p:blipFill>
        <p:spPr>
          <a:xfrm>
            <a:off x="451966" y="3895519"/>
            <a:ext cx="3529691" cy="327137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l="12335" b="6031"/>
          <a:stretch/>
        </p:blipFill>
        <p:spPr>
          <a:xfrm>
            <a:off x="4384153" y="3895519"/>
            <a:ext cx="3849328" cy="3163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1916" y="2003036"/>
            <a:ext cx="4904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 						= 250 km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Wind Speed 	= 6-8 m/s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F 						= 20 KN/m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60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Kara Sea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Picture 2" descr="KaraSeaMap-HighR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91" y="1563840"/>
            <a:ext cx="5916302" cy="5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Kara Sea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Picture 2" descr="KaraSeaMap-HighRe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t="14929" r="19264" b="15645"/>
          <a:stretch/>
        </p:blipFill>
        <p:spPr>
          <a:xfrm>
            <a:off x="2333366" y="1563839"/>
            <a:ext cx="5698528" cy="54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Kara Sea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Picture 2" descr="KaraSeaMap-HighR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23195" r="23825" b="39685"/>
          <a:stretch/>
        </p:blipFill>
        <p:spPr>
          <a:xfrm>
            <a:off x="471643" y="1407250"/>
            <a:ext cx="9103638" cy="58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Lancaster Sound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3983" r="13385" b="5054"/>
          <a:stretch/>
        </p:blipFill>
        <p:spPr>
          <a:xfrm>
            <a:off x="504000" y="408923"/>
            <a:ext cx="3587819" cy="312007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l="13223" r="4056" b="7795"/>
          <a:stretch/>
        </p:blipFill>
        <p:spPr>
          <a:xfrm>
            <a:off x="504000" y="3895519"/>
            <a:ext cx="3480206" cy="31852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l="14420" r="3417" b="7795"/>
          <a:stretch/>
        </p:blipFill>
        <p:spPr>
          <a:xfrm>
            <a:off x="4412123" y="3938563"/>
            <a:ext cx="3415134" cy="318528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/>
          <a:srcRect l="13152" r="10980" b="3853"/>
          <a:stretch/>
        </p:blipFill>
        <p:spPr>
          <a:xfrm>
            <a:off x="4412123" y="1413186"/>
            <a:ext cx="2432048" cy="22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44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22720" y="1643040"/>
            <a:ext cx="907128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114" name="Picture 113"/>
          <p:cNvPicPr/>
          <p:nvPr/>
        </p:nvPicPr>
        <p:blipFill rotWithShape="1">
          <a:blip r:embed="rId2"/>
          <a:srcRect l="9602" r="7301"/>
          <a:stretch/>
        </p:blipFill>
        <p:spPr>
          <a:xfrm>
            <a:off x="1076128" y="1749527"/>
            <a:ext cx="7683554" cy="2769840"/>
          </a:xfrm>
          <a:prstGeom prst="rect">
            <a:avLst/>
          </a:prstGeom>
        </p:spPr>
      </p:pic>
      <p:pic>
        <p:nvPicPr>
          <p:cNvPr id="115" name="Picture 114"/>
          <p:cNvPicPr/>
          <p:nvPr/>
        </p:nvPicPr>
        <p:blipFill rotWithShape="1">
          <a:blip r:embed="rId3"/>
          <a:srcRect l="9178" r="5492"/>
          <a:stretch/>
        </p:blipFill>
        <p:spPr>
          <a:xfrm>
            <a:off x="1097651" y="4626977"/>
            <a:ext cx="7683554" cy="2720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20" y="301320"/>
            <a:ext cx="9052560" cy="1262520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FFFF"/>
                </a:solidFill>
                <a:latin typeface="+mj-lt"/>
              </a:rPr>
              <a:t>Landfast</a:t>
            </a:r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 Ice Variability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Lancaster Sound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74" name="CustomShape 2"/>
          <p:cNvSpPr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</p:sp>
      <p:pic>
        <p:nvPicPr>
          <p:cNvPr id="75" name="Picture 74"/>
          <p:cNvPicPr/>
          <p:nvPr/>
        </p:nvPicPr>
        <p:blipFill rotWithShape="1">
          <a:blip r:embed="rId2"/>
          <a:srcRect l="10322" t="4725" r="6460" b="9291"/>
          <a:stretch/>
        </p:blipFill>
        <p:spPr>
          <a:xfrm>
            <a:off x="2216822" y="1563839"/>
            <a:ext cx="5617386" cy="5689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Landfast</a:t>
            </a:r>
            <a:r>
              <a:rPr lang="en-US" sz="5400" dirty="0" smtClean="0">
                <a:solidFill>
                  <a:schemeClr val="bg1"/>
                </a:solidFill>
              </a:rPr>
              <a:t> Sea Ice Variability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77755" t="4890" r="9034" b="8275"/>
          <a:stretch/>
        </p:blipFill>
        <p:spPr>
          <a:xfrm>
            <a:off x="8135525" y="1563120"/>
            <a:ext cx="753289" cy="5689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6052" y="2358326"/>
            <a:ext cx="192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Shelagsk</a:t>
            </a:r>
            <a:r>
              <a:rPr lang="en-US" sz="2000" dirty="0" smtClean="0"/>
              <a:t> Cape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8258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Lancaster Sound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3983" r="13385" b="5054"/>
          <a:stretch/>
        </p:blipFill>
        <p:spPr>
          <a:xfrm>
            <a:off x="504000" y="408923"/>
            <a:ext cx="3587819" cy="312007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l="13223" r="4056" b="7795"/>
          <a:stretch/>
        </p:blipFill>
        <p:spPr>
          <a:xfrm>
            <a:off x="504000" y="3895519"/>
            <a:ext cx="3480206" cy="31852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l="14420" r="3417" b="7795"/>
          <a:stretch/>
        </p:blipFill>
        <p:spPr>
          <a:xfrm>
            <a:off x="4412123" y="3938563"/>
            <a:ext cx="3415134" cy="3185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1916" y="2003036"/>
            <a:ext cx="4676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 						= 80 km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Wind Speed 	= 6-8 m/s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F 						= 4 KN/m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458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FF"/>
                </a:solidFill>
              </a:rPr>
              <a:t>Anisotropy in Thermal Stresses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3-10-23 at 1.41.36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 b="8285"/>
          <a:stretch/>
        </p:blipFill>
        <p:spPr>
          <a:xfrm>
            <a:off x="715077" y="5466638"/>
            <a:ext cx="8413612" cy="1872433"/>
          </a:xfrm>
          <a:prstGeom prst="rect">
            <a:avLst/>
          </a:prstGeom>
        </p:spPr>
      </p:pic>
      <p:pic>
        <p:nvPicPr>
          <p:cNvPr id="4" name="Picture 3" descr="Screen Shot 2013-10-23 at 1.41.22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/>
          <a:stretch/>
        </p:blipFill>
        <p:spPr>
          <a:xfrm>
            <a:off x="736600" y="3508117"/>
            <a:ext cx="8392089" cy="1807865"/>
          </a:xfrm>
          <a:prstGeom prst="rect">
            <a:avLst/>
          </a:prstGeom>
        </p:spPr>
      </p:pic>
      <p:pic>
        <p:nvPicPr>
          <p:cNvPr id="5" name="Picture 4" descr="Screen Shot 2013-10-23 at 1.41.12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2852"/>
          <a:stretch/>
        </p:blipFill>
        <p:spPr>
          <a:xfrm>
            <a:off x="715077" y="1528069"/>
            <a:ext cx="8413612" cy="18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Beaufort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0581" r="10734" b="3568"/>
          <a:stretch/>
        </p:blipFill>
        <p:spPr>
          <a:xfrm>
            <a:off x="495004" y="386764"/>
            <a:ext cx="3710845" cy="32713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l="15794" r="4834" b="13832"/>
          <a:stretch/>
        </p:blipFill>
        <p:spPr>
          <a:xfrm>
            <a:off x="495004" y="3787262"/>
            <a:ext cx="3710845" cy="346572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l="13306" t="3331" r="4564" b="10537"/>
          <a:stretch/>
        </p:blipFill>
        <p:spPr>
          <a:xfrm>
            <a:off x="4691916" y="3787262"/>
            <a:ext cx="3831014" cy="34657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/>
          <a:srcRect l="4509" t="19560" r="6565" b="21127"/>
          <a:stretch/>
        </p:blipFill>
        <p:spPr>
          <a:xfrm>
            <a:off x="4691916" y="1563120"/>
            <a:ext cx="4261465" cy="18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24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90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FFFF"/>
                </a:solidFill>
                <a:latin typeface="+mj-lt"/>
              </a:rPr>
              <a:t>Landfast</a:t>
            </a:r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 Ice Variability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Beaufort Sea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9519" r="7752"/>
          <a:stretch/>
        </p:blipFill>
        <p:spPr>
          <a:xfrm>
            <a:off x="774812" y="1687516"/>
            <a:ext cx="8630543" cy="276758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9118" r="7537"/>
          <a:stretch/>
        </p:blipFill>
        <p:spPr>
          <a:xfrm>
            <a:off x="774812" y="4562295"/>
            <a:ext cx="8630543" cy="27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8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Beaufort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0581" r="10734" b="3568"/>
          <a:stretch/>
        </p:blipFill>
        <p:spPr>
          <a:xfrm>
            <a:off x="495004" y="386764"/>
            <a:ext cx="3710845" cy="32713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l="15794" r="4834" b="13832"/>
          <a:stretch/>
        </p:blipFill>
        <p:spPr>
          <a:xfrm>
            <a:off x="495004" y="3787262"/>
            <a:ext cx="3710845" cy="346572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l="13306" t="3331" r="4564" b="10537"/>
          <a:stretch/>
        </p:blipFill>
        <p:spPr>
          <a:xfrm>
            <a:off x="4691916" y="3787262"/>
            <a:ext cx="3831014" cy="3465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1916" y="2003036"/>
            <a:ext cx="4676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 						= 80 km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Wind Speed 	= 4-6 m/s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F 						= 2 KN/m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0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Simulation Results</a:t>
            </a:r>
            <a:br>
              <a:rPr lang="en-US" sz="54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Viscous Plastic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917" y="5854040"/>
            <a:ext cx="2223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 = 20KN/m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P = 30 KN/m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3-10-23 at 1.33.1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43" y="1782556"/>
            <a:ext cx="4115086" cy="3429238"/>
          </a:xfrm>
          <a:prstGeom prst="rect">
            <a:avLst/>
          </a:prstGeom>
        </p:spPr>
      </p:pic>
      <p:pic>
        <p:nvPicPr>
          <p:cNvPr id="7" name="Picture 6" descr="Screen Shot 2013-10-23 at 1.33.5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782556"/>
            <a:ext cx="4191291" cy="34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Sea Ice Tensile Strength: ~20 KN/m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East Siberian Sea: ridge anchoring present?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Lancaster Sound: importance of anisotropy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Alaskan coastline: lower bound estimate of anchor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Standard VP model: applicable for both </a:t>
            </a:r>
            <a:r>
              <a:rPr lang="en-US" sz="3200" dirty="0" err="1" smtClean="0">
                <a:solidFill>
                  <a:srgbClr val="FFFFFF"/>
                </a:solidFill>
              </a:rPr>
              <a:t>landfast</a:t>
            </a:r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and pack ice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Conclusions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74" name="CustomShape 2"/>
          <p:cNvSpPr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</p:sp>
      <p:pic>
        <p:nvPicPr>
          <p:cNvPr id="75" name="Picture 74"/>
          <p:cNvPicPr/>
          <p:nvPr/>
        </p:nvPicPr>
        <p:blipFill rotWithShape="1">
          <a:blip r:embed="rId2"/>
          <a:srcRect l="10322" t="4725" r="6460" b="9291"/>
          <a:stretch/>
        </p:blipFill>
        <p:spPr>
          <a:xfrm>
            <a:off x="3957894" y="1563839"/>
            <a:ext cx="5617386" cy="5689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Landfast</a:t>
            </a:r>
            <a:r>
              <a:rPr lang="en-US" sz="5400" dirty="0" smtClean="0">
                <a:solidFill>
                  <a:schemeClr val="bg1"/>
                </a:solidFill>
              </a:rPr>
              <a:t> Sea Ice Edge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80631"/>
            <a:ext cx="315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Linear </a:t>
            </a:r>
            <a:r>
              <a:rPr lang="en-US" sz="2800" dirty="0" err="1" smtClean="0">
                <a:solidFill>
                  <a:srgbClr val="FFFFFF"/>
                </a:solidFill>
              </a:rPr>
              <a:t>Elastc</a:t>
            </a:r>
            <a:r>
              <a:rPr lang="en-US" sz="2800" dirty="0" smtClean="0">
                <a:solidFill>
                  <a:srgbClr val="FFFFFF"/>
                </a:solidFill>
              </a:rPr>
              <a:t> Solid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83353"/>
            <a:ext cx="259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Viscous Plastic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10987" y="3208553"/>
            <a:ext cx="4307996" cy="2350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10987" y="3208553"/>
            <a:ext cx="2349444" cy="105284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0987" y="3208553"/>
            <a:ext cx="4460396" cy="105284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57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/>
          <p:nvPr/>
        </p:nvPicPr>
        <p:blipFill rotWithShape="1">
          <a:blip r:embed="rId2"/>
          <a:srcRect l="4509" t="19560" r="6565" b="21127"/>
          <a:stretch/>
        </p:blipFill>
        <p:spPr>
          <a:xfrm>
            <a:off x="2195300" y="4369008"/>
            <a:ext cx="5423683" cy="2711798"/>
          </a:xfrm>
          <a:prstGeom prst="rect">
            <a:avLst/>
          </a:prstGeom>
        </p:spPr>
      </p:pic>
      <p:sp>
        <p:nvSpPr>
          <p:cNvPr id="6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70" name="CustomShape 2"/>
          <p:cNvSpPr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</p:sp>
      <p:pic>
        <p:nvPicPr>
          <p:cNvPr id="71" name="Picture 70"/>
          <p:cNvPicPr/>
          <p:nvPr/>
        </p:nvPicPr>
        <p:blipFill rotWithShape="1">
          <a:blip r:embed="rId3"/>
          <a:srcRect l="13152" r="10980" b="3853"/>
          <a:stretch/>
        </p:blipFill>
        <p:spPr>
          <a:xfrm>
            <a:off x="5488250" y="91440"/>
            <a:ext cx="4326033" cy="4126912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 rotWithShape="1">
          <a:blip r:embed="rId4"/>
          <a:srcRect l="8839" r="9034" b="3853"/>
          <a:stretch/>
        </p:blipFill>
        <p:spPr>
          <a:xfrm>
            <a:off x="504000" y="91440"/>
            <a:ext cx="4682935" cy="412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77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78" name="Picture 77"/>
          <p:cNvPicPr/>
          <p:nvPr/>
        </p:nvPicPr>
        <p:blipFill rotWithShape="1">
          <a:blip r:embed="rId2"/>
          <a:srcRect l="13990" r="12467"/>
          <a:stretch/>
        </p:blipFill>
        <p:spPr>
          <a:xfrm>
            <a:off x="5867334" y="255968"/>
            <a:ext cx="3730625" cy="3478320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 rotWithShape="1">
          <a:blip r:embed="rId3"/>
          <a:srcRect l="12073" r="10352"/>
          <a:stretch/>
        </p:blipFill>
        <p:spPr>
          <a:xfrm>
            <a:off x="1065892" y="3779640"/>
            <a:ext cx="3851707" cy="3732526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 rotWithShape="1">
          <a:blip r:embed="rId4"/>
          <a:srcRect l="11624" r="9253"/>
          <a:stretch/>
        </p:blipFill>
        <p:spPr>
          <a:xfrm>
            <a:off x="5799297" y="3688935"/>
            <a:ext cx="3844020" cy="3879843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5"/>
          <a:stretch>
            <a:fillRect/>
          </a:stretch>
        </p:blipFill>
        <p:spPr>
          <a:xfrm>
            <a:off x="-6786720" y="640080"/>
            <a:ext cx="5689440" cy="4267080"/>
          </a:xfrm>
          <a:prstGeom prst="rect">
            <a:avLst/>
          </a:prstGeom>
        </p:spPr>
      </p:pic>
      <p:pic>
        <p:nvPicPr>
          <p:cNvPr id="82" name="Picture 81"/>
          <p:cNvPicPr/>
          <p:nvPr/>
        </p:nvPicPr>
        <p:blipFill rotWithShape="1">
          <a:blip r:embed="rId6"/>
          <a:srcRect l="7941" r="8390" b="3568"/>
          <a:stretch/>
        </p:blipFill>
        <p:spPr>
          <a:xfrm>
            <a:off x="1065892" y="247872"/>
            <a:ext cx="4170663" cy="353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86" name="Picture 85"/>
          <p:cNvPicPr/>
          <p:nvPr/>
        </p:nvPicPr>
        <p:blipFill rotWithShape="1">
          <a:blip r:embed="rId2"/>
          <a:srcRect l="12161" r="3616"/>
          <a:stretch/>
        </p:blipFill>
        <p:spPr>
          <a:xfrm>
            <a:off x="495004" y="3840480"/>
            <a:ext cx="3508176" cy="3283370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 rotWithShape="1">
          <a:blip r:embed="rId3"/>
          <a:srcRect l="13229" b="2518"/>
          <a:stretch/>
        </p:blipFill>
        <p:spPr>
          <a:xfrm>
            <a:off x="4384153" y="3931920"/>
            <a:ext cx="3714721" cy="3191930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 rotWithShape="1">
          <a:blip r:embed="rId4"/>
          <a:srcRect l="8242" r="8913" b="3754"/>
          <a:stretch/>
        </p:blipFill>
        <p:spPr>
          <a:xfrm>
            <a:off x="451966" y="301320"/>
            <a:ext cx="3529691" cy="327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East Siberian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8839" r="9034" b="3853"/>
          <a:stretch/>
        </p:blipFill>
        <p:spPr>
          <a:xfrm>
            <a:off x="4384153" y="1413186"/>
            <a:ext cx="2306722" cy="224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09 at 6.22.36 PM.png"/>
          <p:cNvPicPr>
            <a:picLocks noChangeAspect="1"/>
          </p:cNvPicPr>
          <p:nvPr/>
        </p:nvPicPr>
        <p:blipFill rotWithShape="1">
          <a:blip r:embed="rId2"/>
          <a:srcRect b="15889"/>
          <a:stretch/>
        </p:blipFill>
        <p:spPr>
          <a:xfrm>
            <a:off x="645000" y="563858"/>
            <a:ext cx="8499000" cy="5354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0" y="6456662"/>
            <a:ext cx="10145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Viscous Plastic Material : epsilon (u); zeta(u); eta(u)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Linear Elastic Solid		  : epsilon(delta); eta=</a:t>
            </a:r>
            <a:r>
              <a:rPr lang="en-US" sz="2800" dirty="0" err="1" smtClean="0">
                <a:solidFill>
                  <a:srgbClr val="FFFFFF"/>
                </a:solidFill>
              </a:rPr>
              <a:t>const</a:t>
            </a:r>
            <a:r>
              <a:rPr lang="en-US" sz="2800" dirty="0" smtClean="0">
                <a:solidFill>
                  <a:srgbClr val="FFFFFF"/>
                </a:solidFill>
              </a:rPr>
              <a:t>; zeta=</a:t>
            </a:r>
            <a:r>
              <a:rPr lang="en-US" sz="2800" dirty="0" err="1" smtClean="0">
                <a:solidFill>
                  <a:srgbClr val="FFFFFF"/>
                </a:solidFill>
              </a:rPr>
              <a:t>const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90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91" name="Picture 90"/>
          <p:cNvPicPr/>
          <p:nvPr/>
        </p:nvPicPr>
        <p:blipFill>
          <a:blip r:embed="rId2"/>
          <a:stretch>
            <a:fillRect/>
          </a:stretch>
        </p:blipFill>
        <p:spPr>
          <a:xfrm>
            <a:off x="946992" y="1661070"/>
            <a:ext cx="8369808" cy="2736126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3"/>
          <a:stretch>
            <a:fillRect/>
          </a:stretch>
        </p:blipFill>
        <p:spPr>
          <a:xfrm>
            <a:off x="946992" y="4483284"/>
            <a:ext cx="8379888" cy="296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FFFF"/>
                </a:solidFill>
                <a:latin typeface="+mj-lt"/>
              </a:rPr>
              <a:t>Landfast</a:t>
            </a:r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 Ice Variability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East Siberian Sea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86" name="Picture 85"/>
          <p:cNvPicPr/>
          <p:nvPr/>
        </p:nvPicPr>
        <p:blipFill rotWithShape="1">
          <a:blip r:embed="rId2"/>
          <a:srcRect l="12161" r="3616"/>
          <a:stretch/>
        </p:blipFill>
        <p:spPr>
          <a:xfrm>
            <a:off x="495004" y="3840480"/>
            <a:ext cx="3508176" cy="3283370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 rotWithShape="1">
          <a:blip r:embed="rId3"/>
          <a:srcRect l="13229" b="2518"/>
          <a:stretch/>
        </p:blipFill>
        <p:spPr>
          <a:xfrm>
            <a:off x="4384153" y="3931920"/>
            <a:ext cx="3714721" cy="3191930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 rotWithShape="1">
          <a:blip r:embed="rId4"/>
          <a:srcRect l="8242" r="8913" b="3754"/>
          <a:stretch/>
        </p:blipFill>
        <p:spPr>
          <a:xfrm>
            <a:off x="451966" y="301320"/>
            <a:ext cx="3529691" cy="327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150666"/>
            <a:ext cx="4883364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East Siberian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1916" y="2003036"/>
            <a:ext cx="4904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 						= 300 km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Wind Speed 	= 6-8 m/s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F 						= 30 KN/m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984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Laptev – East Siberian seas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Picture 2" descr="EastSiberianLaptevSeas-HighR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0" y="2016518"/>
            <a:ext cx="8394026" cy="46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34810"/>
            <a:ext cx="9071280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Laptev Sea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Picture 2" descr="EastSiberianLaptevSeas-HighRe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03"/>
          <a:stretch/>
        </p:blipFill>
        <p:spPr>
          <a:xfrm>
            <a:off x="3574438" y="1759094"/>
            <a:ext cx="2895698" cy="46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1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34810"/>
            <a:ext cx="9071280" cy="126252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Laptev Sea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Picture 2" descr="EastSiberianLaptevSeas-HighR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r="72250" b="40219"/>
          <a:stretch/>
        </p:blipFill>
        <p:spPr>
          <a:xfrm>
            <a:off x="2259977" y="1497330"/>
            <a:ext cx="5565970" cy="56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1713600" y="1768680"/>
            <a:ext cx="6651720" cy="4988880"/>
          </a:xfrm>
          <a:prstGeom prst="rect">
            <a:avLst/>
          </a:prstGeom>
        </p:spPr>
      </p:sp>
      <p:pic>
        <p:nvPicPr>
          <p:cNvPr id="88" name="Picture 87"/>
          <p:cNvPicPr/>
          <p:nvPr/>
        </p:nvPicPr>
        <p:blipFill rotWithShape="1">
          <a:blip r:embed="rId2"/>
          <a:srcRect l="8242" r="8913" b="3754"/>
          <a:stretch/>
        </p:blipFill>
        <p:spPr>
          <a:xfrm>
            <a:off x="451966" y="301320"/>
            <a:ext cx="3529691" cy="327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16" y="215232"/>
            <a:ext cx="4883364" cy="126252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+mj-lt"/>
              </a:rPr>
              <a:t>L</a:t>
            </a:r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aptev Sea</a:t>
            </a:r>
            <a:br>
              <a:rPr lang="en-US" sz="5400" dirty="0" smtClean="0">
                <a:solidFill>
                  <a:srgbClr val="FFFFFF"/>
                </a:solidFill>
                <a:latin typeface="+mj-lt"/>
              </a:rPr>
            </a:b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Wind rose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4248" r="3452" b="5082"/>
          <a:stretch/>
        </p:blipFill>
        <p:spPr>
          <a:xfrm>
            <a:off x="460954" y="3931920"/>
            <a:ext cx="3477657" cy="32564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13732" r="3510" b="5082"/>
          <a:stretch/>
        </p:blipFill>
        <p:spPr>
          <a:xfrm>
            <a:off x="4347556" y="3931919"/>
            <a:ext cx="3594266" cy="325649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/>
          <a:srcRect l="8839" r="9034" b="3853"/>
          <a:stretch/>
        </p:blipFill>
        <p:spPr>
          <a:xfrm>
            <a:off x="4347556" y="1534317"/>
            <a:ext cx="2432048" cy="21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4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155</Words>
  <Application>Microsoft Office PowerPoint</Application>
  <PresentationFormat>Custom</PresentationFormat>
  <Paragraphs>70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Landfast Sea Ice  Variability and Modeling </vt:lpstr>
      <vt:lpstr>Landfast Sea Ice Variability </vt:lpstr>
      <vt:lpstr>East Siberian Sea Wind rose</vt:lpstr>
      <vt:lpstr>Landfast Ice Variability East Siberian Sea</vt:lpstr>
      <vt:lpstr>East Siberian Sea Wind rose</vt:lpstr>
      <vt:lpstr>Laptev – East Siberian seas</vt:lpstr>
      <vt:lpstr>Laptev Sea</vt:lpstr>
      <vt:lpstr>Laptev Sea</vt:lpstr>
      <vt:lpstr>Laptev Sea Wind rose</vt:lpstr>
      <vt:lpstr>Landfast Ice Variability Laptev Sea</vt:lpstr>
      <vt:lpstr>Laptev Sea Wind rose</vt:lpstr>
      <vt:lpstr>Kara Sea Wind rose</vt:lpstr>
      <vt:lpstr>Landfast Ice Variability Kara Sea</vt:lpstr>
      <vt:lpstr>Kara Sea Wind rose</vt:lpstr>
      <vt:lpstr>Kara Sea</vt:lpstr>
      <vt:lpstr>Kara Sea</vt:lpstr>
      <vt:lpstr>Kara Sea</vt:lpstr>
      <vt:lpstr>Lancaster Sound Wind rose</vt:lpstr>
      <vt:lpstr>Landfast Ice Variability Lancaster Sound</vt:lpstr>
      <vt:lpstr>Lancaster Sound Wind rose</vt:lpstr>
      <vt:lpstr>Anisotropy in Thermal Stresses</vt:lpstr>
      <vt:lpstr>Beaufort Sea Wind rose</vt:lpstr>
      <vt:lpstr>Landfast Ice Variability Beaufort Sea</vt:lpstr>
      <vt:lpstr>Beaufort Sea Wind rose</vt:lpstr>
      <vt:lpstr>Simulation Results Viscous Plastic</vt:lpstr>
      <vt:lpstr>Conclusions</vt:lpstr>
      <vt:lpstr>Landfast Sea Ice Edge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Sholi</dc:creator>
  <cp:lastModifiedBy>Susan Sholi</cp:lastModifiedBy>
  <cp:revision>23</cp:revision>
  <cp:lastPrinted>2013-10-23T05:35:26Z</cp:lastPrinted>
  <dcterms:modified xsi:type="dcterms:W3CDTF">2013-12-19T20:56:56Z</dcterms:modified>
</cp:coreProperties>
</file>