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94" r:id="rId2"/>
    <p:sldId id="295" r:id="rId3"/>
    <p:sldId id="301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20" r:id="rId12"/>
    <p:sldId id="321" r:id="rId13"/>
    <p:sldId id="322" r:id="rId14"/>
    <p:sldId id="323" r:id="rId15"/>
    <p:sldId id="332" r:id="rId16"/>
    <p:sldId id="333" r:id="rId17"/>
    <p:sldId id="331" r:id="rId18"/>
    <p:sldId id="302" r:id="rId19"/>
    <p:sldId id="304" r:id="rId20"/>
    <p:sldId id="315" r:id="rId21"/>
    <p:sldId id="307" r:id="rId22"/>
    <p:sldId id="308" r:id="rId23"/>
    <p:sldId id="303" r:id="rId24"/>
    <p:sldId id="306" r:id="rId25"/>
    <p:sldId id="287" r:id="rId26"/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88" r:id="rId48"/>
    <p:sldId id="277" r:id="rId49"/>
    <p:sldId id="278" r:id="rId50"/>
    <p:sldId id="279" r:id="rId51"/>
    <p:sldId id="289" r:id="rId52"/>
    <p:sldId id="280" r:id="rId53"/>
    <p:sldId id="290" r:id="rId54"/>
    <p:sldId id="281" r:id="rId55"/>
    <p:sldId id="282" r:id="rId56"/>
    <p:sldId id="283" r:id="rId57"/>
    <p:sldId id="316" r:id="rId58"/>
    <p:sldId id="319" r:id="rId5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6A639-8DA0-43F5-88FE-5E412F4D7C01}" type="datetimeFigureOut">
              <a:rPr lang="zh-TW" altLang="en-US" smtClean="0"/>
              <a:pPr/>
              <a:t>2009/1/13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BED5F-CB45-4733-BE9C-229DDCBA3C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AC926-D312-4039-84DD-64BF6DDCE4AB}" type="datetimeFigureOut">
              <a:rPr lang="zh-TW" altLang="en-US" smtClean="0"/>
              <a:pPr/>
              <a:t>2009/1/13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EBA36-26B0-4DB6-987F-836D052A11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7EE33A-ED1F-47AB-BD85-4C6F40DE1E32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6E5D-8F7E-45CB-95A3-838998F6B439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35B0-84E3-45A1-8650-8F0585D4A9F3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F4C4-06E4-4256-9E4C-21BC3D4518BB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995D-3621-41D6-827E-5CBD81C82BF9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F4F60-B386-431B-B604-067008E1430A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81A6-3B98-4DF4-95B4-F10A507DD986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33EE-AEC4-418C-8CBB-455D25BB419B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F4AE-1464-45BA-9EBA-4E45EB166C0C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D940-F1C5-4972-A537-D75E4B4A424B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CD6C-80D9-48FC-8165-B79003551AC5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3564-421B-47BF-9C28-BC51E5227D9A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C7652-379E-4C98-9EE8-427582A32D8C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4D53A-ECCE-4804-8947-FCFA0D2B4E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39.xml"/><Relationship Id="rId18" Type="http://schemas.openxmlformats.org/officeDocument/2006/relationships/slide" Target="slide32.xml"/><Relationship Id="rId26" Type="http://schemas.openxmlformats.org/officeDocument/2006/relationships/slide" Target="slide48.xml"/><Relationship Id="rId3" Type="http://schemas.openxmlformats.org/officeDocument/2006/relationships/slide" Target="slide33.xml"/><Relationship Id="rId21" Type="http://schemas.openxmlformats.org/officeDocument/2006/relationships/slide" Target="slide31.xml"/><Relationship Id="rId7" Type="http://schemas.openxmlformats.org/officeDocument/2006/relationships/slide" Target="slide44.xml"/><Relationship Id="rId12" Type="http://schemas.openxmlformats.org/officeDocument/2006/relationships/slide" Target="slide29.xml"/><Relationship Id="rId17" Type="http://schemas.openxmlformats.org/officeDocument/2006/relationships/slide" Target="slide55.xml"/><Relationship Id="rId25" Type="http://schemas.openxmlformats.org/officeDocument/2006/relationships/slide" Target="slide38.xml"/><Relationship Id="rId2" Type="http://schemas.openxmlformats.org/officeDocument/2006/relationships/image" Target="../media/image37.png"/><Relationship Id="rId16" Type="http://schemas.openxmlformats.org/officeDocument/2006/relationships/slide" Target="slide45.xml"/><Relationship Id="rId20" Type="http://schemas.openxmlformats.org/officeDocument/2006/relationships/slide" Target="slide52.xml"/><Relationship Id="rId29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6.xml"/><Relationship Id="rId24" Type="http://schemas.openxmlformats.org/officeDocument/2006/relationships/slide" Target="slide28.xml"/><Relationship Id="rId32" Type="http://schemas.openxmlformats.org/officeDocument/2006/relationships/slide" Target="slide50.xml"/><Relationship Id="rId5" Type="http://schemas.openxmlformats.org/officeDocument/2006/relationships/slide" Target="slide53.xml"/><Relationship Id="rId15" Type="http://schemas.openxmlformats.org/officeDocument/2006/relationships/slide" Target="slide35.xml"/><Relationship Id="rId23" Type="http://schemas.openxmlformats.org/officeDocument/2006/relationships/slide" Target="slide51.xml"/><Relationship Id="rId28" Type="http://schemas.openxmlformats.org/officeDocument/2006/relationships/slide" Target="slide37.xml"/><Relationship Id="rId10" Type="http://schemas.openxmlformats.org/officeDocument/2006/relationships/slide" Target="slide36.xml"/><Relationship Id="rId19" Type="http://schemas.openxmlformats.org/officeDocument/2006/relationships/slide" Target="slide42.xml"/><Relationship Id="rId31" Type="http://schemas.openxmlformats.org/officeDocument/2006/relationships/slide" Target="slide40.xml"/><Relationship Id="rId4" Type="http://schemas.openxmlformats.org/officeDocument/2006/relationships/slide" Target="slide43.xml"/><Relationship Id="rId9" Type="http://schemas.openxmlformats.org/officeDocument/2006/relationships/slide" Target="slide26.xml"/><Relationship Id="rId14" Type="http://schemas.openxmlformats.org/officeDocument/2006/relationships/slide" Target="slide49.xml"/><Relationship Id="rId22" Type="http://schemas.openxmlformats.org/officeDocument/2006/relationships/slide" Target="slide41.xml"/><Relationship Id="rId27" Type="http://schemas.openxmlformats.org/officeDocument/2006/relationships/slide" Target="slide27.xml"/><Relationship Id="rId30" Type="http://schemas.openxmlformats.org/officeDocument/2006/relationships/slide" Target="slide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714375" y="1000125"/>
            <a:ext cx="7772400" cy="2643189"/>
          </a:xfrm>
        </p:spPr>
        <p:txBody>
          <a:bodyPr/>
          <a:lstStyle/>
          <a:p>
            <a:pPr eaLnBrk="1" hangingPunct="1"/>
            <a:r>
              <a:rPr lang="en-US" altLang="zh-TW" sz="3200" dirty="0" smtClean="0"/>
              <a:t>Taiwan Side Pilot Study: </a:t>
            </a:r>
            <a:br>
              <a:rPr lang="en-US" altLang="zh-TW" sz="3200" dirty="0" smtClean="0"/>
            </a:br>
            <a:r>
              <a:rPr lang="en-US" altLang="zh-TW" sz="2000" dirty="0" smtClean="0"/>
              <a:t>Preliminary Results of Acoustics Experiment and Simulation</a:t>
            </a:r>
            <a:br>
              <a:rPr lang="en-US" altLang="zh-TW" sz="2000" dirty="0" smtClean="0"/>
            </a:br>
            <a:r>
              <a:rPr lang="en-US" altLang="zh-TW" sz="3200" dirty="0" smtClean="0"/>
              <a:t>&amp;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3200" dirty="0" smtClean="0"/>
              <a:t>2009 Experiment Plan:</a:t>
            </a:r>
            <a:br>
              <a:rPr lang="en-US" altLang="zh-TW" sz="3200" dirty="0" smtClean="0"/>
            </a:br>
            <a:r>
              <a:rPr lang="en-US" altLang="zh-TW" sz="2000" dirty="0" smtClean="0"/>
              <a:t>Measurement, Instrument, Deployment</a:t>
            </a:r>
            <a:endParaRPr lang="zh-TW" altLang="en-US" sz="2000" dirty="0" smtClean="0"/>
          </a:p>
        </p:txBody>
      </p:sp>
      <p:sp>
        <p:nvSpPr>
          <p:cNvPr id="4099" name="副標題 2"/>
          <p:cNvSpPr>
            <a:spLocks noGrp="1"/>
          </p:cNvSpPr>
          <p:nvPr>
            <p:ph type="subTitle" idx="1"/>
          </p:nvPr>
        </p:nvSpPr>
        <p:spPr>
          <a:xfrm>
            <a:off x="714348" y="4000510"/>
            <a:ext cx="7786742" cy="23574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Chi-Fang Chen </a:t>
            </a: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Hsiang-Chih </a:t>
            </a: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  Yung-</a:t>
            </a:r>
            <a:r>
              <a:rPr lang="en-US" altLang="zh-TW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Sheng</a:t>
            </a: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Chiu    </a:t>
            </a: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Yuan-Ying Cheng  Chen-Fen Huang</a:t>
            </a:r>
            <a:endParaRPr lang="en-US" altLang="zh-TW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zh-TW" sz="1800" dirty="0" smtClean="0">
                <a:solidFill>
                  <a:schemeClr val="tx1"/>
                </a:solidFill>
              </a:rPr>
              <a:t>(National Taiwan University)</a:t>
            </a:r>
          </a:p>
          <a:p>
            <a:pPr eaLnBrk="1" hangingPunct="1"/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Ruey-Chang </a:t>
            </a:r>
            <a:r>
              <a:rPr lang="en-US" altLang="zh-TW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</a:t>
            </a:r>
          </a:p>
          <a:p>
            <a:pPr eaLnBrk="1" hangingPunct="1"/>
            <a:r>
              <a:rPr lang="en-US" altLang="zh-TW" sz="1800" dirty="0" smtClean="0">
                <a:solidFill>
                  <a:schemeClr val="tx1"/>
                </a:solidFill>
              </a:rPr>
              <a:t>(National Sun </a:t>
            </a:r>
            <a:r>
              <a:rPr lang="en-US" altLang="zh-TW" sz="1800" dirty="0" err="1" smtClean="0">
                <a:solidFill>
                  <a:schemeClr val="tx1"/>
                </a:solidFill>
              </a:rPr>
              <a:t>Yat-sen</a:t>
            </a:r>
            <a:r>
              <a:rPr lang="en-US" altLang="zh-TW" sz="1800" dirty="0" smtClean="0">
                <a:solidFill>
                  <a:schemeClr val="tx1"/>
                </a:solidFill>
              </a:rPr>
              <a:t> University</a:t>
            </a:r>
            <a:r>
              <a:rPr lang="en-US" altLang="zh-TW" sz="18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en-US" altLang="zh-TW" sz="1800" dirty="0" smtClean="0">
                <a:solidFill>
                  <a:schemeClr val="tx1"/>
                </a:solidFill>
              </a:rPr>
              <a:t>Tony Chun-Wu Wang</a:t>
            </a:r>
          </a:p>
          <a:p>
            <a:pPr eaLnBrk="1" hangingPunct="1"/>
            <a:r>
              <a:rPr lang="en-US" altLang="zh-TW" sz="1800" dirty="0" smtClean="0">
                <a:solidFill>
                  <a:schemeClr val="tx1"/>
                </a:solidFill>
              </a:rPr>
              <a:t>(Taipei Maritime Technology  Institute)</a:t>
            </a:r>
          </a:p>
          <a:p>
            <a:pPr eaLnBrk="1" hangingPunct="1"/>
            <a:endParaRPr lang="zh-TW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5C90D-45C2-42B0-BB2E-880AD2B08EBA}" type="datetime3">
              <a:rPr lang="en-US" altLang="zh-TW" smtClean="0"/>
              <a:pPr>
                <a:defRPr/>
              </a:pPr>
              <a:t>13 January 2009</a:t>
            </a:fld>
            <a:endParaRPr lang="zh-TW" altLang="en-US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990DF-0795-4B7F-982B-DD3314DE4BCE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07DD-8040-4C0A-B6FF-35F8608E94B1}" type="datetime1">
              <a:rPr lang="zh-TW" altLang="en-US"/>
              <a:pPr/>
              <a:t>2009/1/13</a:t>
            </a:fld>
            <a:endParaRPr lang="en-US" altLang="zh-TW"/>
          </a:p>
        </p:txBody>
      </p:sp>
      <p:pic>
        <p:nvPicPr>
          <p:cNvPr id="26626" name="Picture 2" descr="G:\QPE\新增資料夾\Temperature_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00238" y="0"/>
            <a:ext cx="7243762" cy="5072063"/>
          </a:xfrm>
        </p:spPr>
      </p:pic>
      <p:sp>
        <p:nvSpPr>
          <p:cNvPr id="26627" name="標題 1"/>
          <p:cNvSpPr>
            <a:spLocks noGrp="1"/>
          </p:cNvSpPr>
          <p:nvPr>
            <p:ph type="title" idx="4294967295"/>
          </p:nvPr>
        </p:nvSpPr>
        <p:spPr>
          <a:xfrm>
            <a:off x="71438" y="71438"/>
            <a:ext cx="8229600" cy="1143000"/>
          </a:xfrm>
        </p:spPr>
        <p:txBody>
          <a:bodyPr/>
          <a:lstStyle/>
          <a:p>
            <a:pPr algn="l"/>
            <a:r>
              <a:rPr lang="en-US" altLang="zh-TW"/>
              <a:t>Temperature Data</a:t>
            </a:r>
          </a:p>
        </p:txBody>
      </p:sp>
      <p:pic>
        <p:nvPicPr>
          <p:cNvPr id="26628" name="Picture 5" descr="G:\QPE\Map\map_om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48150"/>
            <a:ext cx="34861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Source Signal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41438"/>
            <a:ext cx="8229600" cy="5111750"/>
          </a:xfrm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76375" y="1916113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SL: 149.7 dB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627313" y="4005263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SL: 143.5 dB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877050" y="191611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SL: 142 dB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877050" y="24145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SL: 141 dB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877050" y="30622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SL: 139 dB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OMAS Run Event 4A</a:t>
            </a:r>
            <a:endParaRPr lang="zh-TW" altLang="en-US" dirty="0"/>
          </a:p>
        </p:txBody>
      </p:sp>
      <p:pic>
        <p:nvPicPr>
          <p:cNvPr id="4098" name="Picture 2" descr="D:\QPE\QPE4A\Map4A\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072362" cy="5294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D:\QPE\E4A\TLsurf4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"/>
            <a:ext cx="6500826" cy="5411242"/>
          </a:xfrm>
          <a:prstGeom prst="rect">
            <a:avLst/>
          </a:prstGeom>
          <a:noFill/>
        </p:spPr>
      </p:pic>
      <p:pic>
        <p:nvPicPr>
          <p:cNvPr id="2051" name="Picture 3" descr="D:\QPE\E4A\TLsurf4A_1_zoo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0"/>
            <a:ext cx="5343525" cy="400050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4572000" y="1000108"/>
            <a:ext cx="2286016" cy="171451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1100 Hz HFM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D:\QPE\E4A\TLsurf4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6500827" cy="4643446"/>
          </a:xfrm>
          <a:prstGeom prst="rect">
            <a:avLst/>
          </a:prstGeom>
          <a:noFill/>
        </p:spPr>
      </p:pic>
      <p:pic>
        <p:nvPicPr>
          <p:cNvPr id="3075" name="Picture 3" descr="D:\QPE\E4A\TLsurf4A_2_zoo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0"/>
            <a:ext cx="5343525" cy="400050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4500562" y="1000108"/>
            <a:ext cx="2286016" cy="171451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1100 Hz HFM</a:t>
            </a:r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NCOR Bathymetry</a:t>
            </a:r>
          </a:p>
          <a:p>
            <a:r>
              <a:rPr lang="en-US" altLang="zh-TW" dirty="0" smtClean="0"/>
              <a:t>Hamilton interpolation geo-parameter curves (range dependent)</a:t>
            </a:r>
          </a:p>
          <a:p>
            <a:r>
              <a:rPr lang="en-US" altLang="zh-TW" dirty="0" smtClean="0"/>
              <a:t>CTD SSP profile</a:t>
            </a:r>
          </a:p>
          <a:p>
            <a:r>
              <a:rPr lang="en-US" altLang="zh-TW" dirty="0" smtClean="0"/>
              <a:t>2D PE Calculation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QPE\QPE4A\Simulation\2d\Compar_ch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221180"/>
            <a:ext cx="4857752" cy="3636820"/>
          </a:xfrm>
          <a:prstGeom prst="rect">
            <a:avLst/>
          </a:prstGeom>
          <a:noFill/>
        </p:spPr>
      </p:pic>
      <p:pic>
        <p:nvPicPr>
          <p:cNvPr id="5123" name="Picture 3" descr="D:\QPE\QPE4A\Simulation\2d\Compar_ch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007248"/>
            <a:ext cx="5143504" cy="3850752"/>
          </a:xfrm>
          <a:prstGeom prst="rect">
            <a:avLst/>
          </a:prstGeom>
          <a:noFill/>
        </p:spPr>
      </p:pic>
      <p:pic>
        <p:nvPicPr>
          <p:cNvPr id="5122" name="Picture 2" descr="D:\QPE\QPE4A\Simulation\2d\Compar_ch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5072066" cy="3797269"/>
          </a:xfrm>
          <a:prstGeom prst="rect">
            <a:avLst/>
          </a:prstGeom>
          <a:noFill/>
        </p:spPr>
      </p:pic>
      <p:cxnSp>
        <p:nvCxnSpPr>
          <p:cNvPr id="8" name="直線單箭頭接點 7"/>
          <p:cNvCxnSpPr/>
          <p:nvPr/>
        </p:nvCxnSpPr>
        <p:spPr>
          <a:xfrm rot="10800000">
            <a:off x="4786314" y="857232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rot="5400000">
            <a:off x="4357686" y="1714488"/>
            <a:ext cx="2071702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rot="5400000">
            <a:off x="5643570" y="3000372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6286512" y="64291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Channel 1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307097" y="134515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Channel 7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357950" y="2143116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Channel 16</a:t>
            </a:r>
            <a:endParaRPr lang="zh-TW" altLang="en-US" dirty="0"/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Simulation</a:t>
            </a:r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Uncertainty on Bathymetry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BDE963-BF13-48C9-B3AD-AFDECBE82DF2}" type="datetime3">
              <a:rPr lang="en-US" altLang="zh-TW" smtClean="0"/>
              <a:pPr>
                <a:defRPr/>
              </a:pPr>
              <a:t>13 January 2009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D0FC1-9DE0-46C7-A877-54E86815678A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796" y="1500174"/>
            <a:ext cx="837060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 x 2D TL Simulation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3D ocean environments</a:t>
            </a:r>
          </a:p>
          <a:p>
            <a:pPr lvl="1"/>
            <a:r>
              <a:rPr lang="en-US" altLang="zh-TW" dirty="0" smtClean="0"/>
              <a:t>sound speeds obtained from CTD casting</a:t>
            </a:r>
          </a:p>
          <a:p>
            <a:pPr lvl="1"/>
            <a:r>
              <a:rPr lang="en-US" altLang="zh-TW" dirty="0" smtClean="0"/>
              <a:t>density and sound speeds estimated by sediment sampling</a:t>
            </a:r>
          </a:p>
          <a:p>
            <a:pPr lvl="1"/>
            <a:r>
              <a:rPr lang="en-US" altLang="zh-TW" dirty="0" smtClean="0"/>
              <a:t>bathymetry data from NCOR of Taiwan</a:t>
            </a:r>
          </a:p>
          <a:p>
            <a:r>
              <a:rPr lang="en-US" altLang="zh-TW" dirty="0" smtClean="0"/>
              <a:t>N x 2D TL Modeling</a:t>
            </a:r>
          </a:p>
          <a:p>
            <a:pPr lvl="1"/>
            <a:r>
              <a:rPr lang="en-US" altLang="zh-TW" dirty="0" smtClean="0"/>
              <a:t>acoustic modeling: RAM 1.5</a:t>
            </a:r>
          </a:p>
          <a:p>
            <a:pPr lvl="1"/>
            <a:r>
              <a:rPr lang="en-US" altLang="zh-TW" dirty="0" smtClean="0"/>
              <a:t>TL contour in azimuths at acoustic source depths</a:t>
            </a:r>
          </a:p>
          <a:p>
            <a:pPr lvl="1"/>
            <a:r>
              <a:rPr lang="en-US" altLang="zh-TW" dirty="0" smtClean="0"/>
              <a:t>propagation ranges of specific TL values (-80, -90, -100 dB)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E2458E-9E1F-440C-BBCF-F7FD3EF2CE00}" type="datetime3">
              <a:rPr lang="en-US" altLang="zh-TW" smtClean="0"/>
              <a:pPr>
                <a:defRPr/>
              </a:pPr>
              <a:t>13 January 2009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D0FC1-9DE0-46C7-A877-54E86815678A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Ocean Environments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E780EB-6024-4075-8DA6-2045CE56B891}" type="datetime3">
              <a:rPr lang="en-US" altLang="zh-TW" smtClean="0"/>
              <a:pPr>
                <a:defRPr/>
              </a:pPr>
              <a:t>13 January 2009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D0FC1-9DE0-46C7-A877-54E86815678A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787976"/>
            <a:ext cx="3798335" cy="228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62137"/>
            <a:ext cx="3798334" cy="222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9142" y="1857364"/>
            <a:ext cx="4066262" cy="222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985196"/>
            <a:ext cx="4071966" cy="222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714348" y="1428736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water temperature slices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857752" y="142873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sediment sound speeds &amp; densities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Preliminary results from the Pilot Study Experiment</a:t>
            </a:r>
          </a:p>
          <a:p>
            <a:pPr lvl="1"/>
            <a:r>
              <a:rPr lang="en-US" altLang="zh-TW" dirty="0" smtClean="0"/>
              <a:t>TL measurement and NL statistical distribution</a:t>
            </a:r>
          </a:p>
          <a:p>
            <a:pPr lvl="1"/>
            <a:r>
              <a:rPr lang="en-US" altLang="zh-TW" dirty="0" smtClean="0"/>
              <a:t>water depths comparisons of database and EK-500 indications</a:t>
            </a:r>
          </a:p>
          <a:p>
            <a:r>
              <a:rPr lang="en-US" altLang="zh-TW" dirty="0" smtClean="0"/>
              <a:t>N x 2D TL simulation with 3D ocean environments</a:t>
            </a:r>
          </a:p>
          <a:p>
            <a:pPr lvl="1"/>
            <a:r>
              <a:rPr lang="en-US" altLang="zh-TW" dirty="0" smtClean="0"/>
              <a:t>propagation ranges in azimuths of low frequency source</a:t>
            </a:r>
          </a:p>
          <a:p>
            <a:pPr lvl="1"/>
            <a:r>
              <a:rPr lang="en-US" altLang="zh-TW" dirty="0" smtClean="0"/>
              <a:t>ocean environmental effects: SSP, sediment</a:t>
            </a:r>
          </a:p>
          <a:p>
            <a:r>
              <a:rPr lang="en-US" altLang="zh-TW" dirty="0" smtClean="0"/>
              <a:t>Taiwanese experiment plan for ocean and seabed acoustics </a:t>
            </a:r>
          </a:p>
          <a:p>
            <a:pPr lvl="1"/>
            <a:r>
              <a:rPr lang="en-US" altLang="zh-TW" dirty="0" smtClean="0"/>
              <a:t>TL &amp; NL measurement</a:t>
            </a:r>
          </a:p>
          <a:p>
            <a:pPr lvl="1"/>
            <a:r>
              <a:rPr lang="en-US" altLang="zh-TW" dirty="0" smtClean="0"/>
              <a:t>sediment and </a:t>
            </a:r>
            <a:r>
              <a:rPr lang="en-US" altLang="zh-TW" dirty="0" err="1" smtClean="0"/>
              <a:t>geoacoustic</a:t>
            </a:r>
            <a:r>
              <a:rPr lang="en-US" altLang="zh-TW" dirty="0" smtClean="0"/>
              <a:t> investigation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D1B70-DDAA-459C-B78C-D23341AC915C}" type="datetime3">
              <a:rPr lang="en-US" altLang="zh-TW" smtClean="0"/>
              <a:pPr>
                <a:defRPr/>
              </a:pPr>
              <a:t>13 January 2009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D0FC1-9DE0-46C7-A877-54E86815678A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 Scheme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995D-3621-41D6-827E-5CBD81C82BF9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088931" y="1571612"/>
            <a:ext cx="5840655" cy="30718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088931" y="4643446"/>
            <a:ext cx="5840655" cy="7858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 rot="5400000">
            <a:off x="1982171" y="5036752"/>
            <a:ext cx="785024" cy="1588"/>
          </a:xfrm>
          <a:prstGeom prst="line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428596" y="4857760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sediment depth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89060" y="30003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water depth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873111" y="1702346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z</a:t>
            </a:r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2088931" y="5429264"/>
            <a:ext cx="5840655" cy="7858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/>
          <p:nvPr/>
        </p:nvCxnSpPr>
        <p:spPr>
          <a:xfrm rot="5400000">
            <a:off x="1981774" y="5822173"/>
            <a:ext cx="785818" cy="1588"/>
          </a:xfrm>
          <a:prstGeom prst="line">
            <a:avLst/>
          </a:prstGeom>
          <a:ln w="190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445857" y="5559998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bottom depth</a:t>
            </a:r>
          </a:p>
          <a:p>
            <a:pPr algn="ctr"/>
            <a:r>
              <a:rPr lang="en-US" altLang="zh-TW" dirty="0" smtClean="0"/>
              <a:t>(artificial)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446121" y="484561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100 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2" name="向下箭號 31"/>
          <p:cNvSpPr/>
          <p:nvPr/>
        </p:nvSpPr>
        <p:spPr>
          <a:xfrm rot="16200000">
            <a:off x="4759226" y="1330209"/>
            <a:ext cx="500066" cy="584065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2446121" y="563143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100 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474024" y="4643446"/>
            <a:ext cx="1725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1600" i="1" dirty="0" smtClean="0">
                <a:solidFill>
                  <a:schemeClr val="bg1"/>
                </a:solidFill>
              </a:rPr>
              <a:t>ρ</a:t>
            </a:r>
            <a:r>
              <a:rPr lang="en-US" altLang="zh-TW" sz="1600" i="1" baseline="-25000" dirty="0" smtClean="0">
                <a:solidFill>
                  <a:schemeClr val="bg1"/>
                </a:solidFill>
              </a:rPr>
              <a:t>s</a:t>
            </a:r>
            <a:r>
              <a:rPr lang="en-US" altLang="zh-TW" sz="1600" dirty="0" smtClean="0">
                <a:solidFill>
                  <a:schemeClr val="bg1"/>
                </a:solidFill>
              </a:rPr>
              <a:t>=1.6~2.6 g/cm</a:t>
            </a:r>
            <a:r>
              <a:rPr lang="en-US" altLang="zh-TW" sz="1600" baseline="30000" dirty="0" smtClean="0">
                <a:solidFill>
                  <a:schemeClr val="bg1"/>
                </a:solidFill>
              </a:rPr>
              <a:t>3</a:t>
            </a:r>
            <a:endParaRPr lang="en-US" altLang="zh-TW" sz="1600" i="1" baseline="30000" dirty="0" smtClean="0">
              <a:solidFill>
                <a:schemeClr val="bg1"/>
              </a:solidFill>
            </a:endParaRPr>
          </a:p>
          <a:p>
            <a:r>
              <a:rPr lang="en-US" altLang="zh-TW" sz="1600" i="1" dirty="0" err="1" smtClean="0">
                <a:solidFill>
                  <a:schemeClr val="bg1"/>
                </a:solidFill>
              </a:rPr>
              <a:t>c</a:t>
            </a:r>
            <a:r>
              <a:rPr lang="en-US" altLang="zh-TW" sz="1600" i="1" baseline="-25000" dirty="0" err="1" smtClean="0">
                <a:solidFill>
                  <a:schemeClr val="bg1"/>
                </a:solidFill>
              </a:rPr>
              <a:t>s</a:t>
            </a:r>
            <a:r>
              <a:rPr lang="en-US" altLang="zh-TW" sz="1600" dirty="0" smtClean="0">
                <a:solidFill>
                  <a:schemeClr val="bg1"/>
                </a:solidFill>
              </a:rPr>
              <a:t>=1400~1800 m/s</a:t>
            </a:r>
            <a:endParaRPr lang="en-US" altLang="zh-TW" sz="1600" i="1" baseline="-25000" dirty="0" smtClean="0">
              <a:solidFill>
                <a:schemeClr val="bg1"/>
              </a:solidFill>
            </a:endParaRPr>
          </a:p>
          <a:p>
            <a:r>
              <a:rPr lang="el-GR" altLang="zh-TW" sz="1600" i="1" dirty="0" smtClean="0">
                <a:solidFill>
                  <a:schemeClr val="bg1"/>
                </a:solidFill>
              </a:rPr>
              <a:t>α</a:t>
            </a:r>
            <a:r>
              <a:rPr lang="en-US" altLang="zh-TW" sz="1600" i="1" baseline="-25000" dirty="0" smtClean="0">
                <a:solidFill>
                  <a:schemeClr val="bg1"/>
                </a:solidFill>
              </a:rPr>
              <a:t>s</a:t>
            </a:r>
            <a:r>
              <a:rPr lang="en-US" altLang="zh-TW" sz="1600" dirty="0" smtClean="0">
                <a:solidFill>
                  <a:schemeClr val="bg1"/>
                </a:solidFill>
              </a:rPr>
              <a:t>=0.6 dB/</a:t>
            </a:r>
            <a:r>
              <a:rPr lang="el-GR" altLang="zh-TW" sz="1600" dirty="0" smtClean="0">
                <a:solidFill>
                  <a:schemeClr val="bg1"/>
                </a:solidFill>
              </a:rPr>
              <a:t>λ</a:t>
            </a:r>
            <a:endParaRPr lang="zh-TW" altLang="en-US" sz="1600" i="1" baseline="-25000" dirty="0">
              <a:solidFill>
                <a:schemeClr val="bg1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5450050" y="5384085"/>
            <a:ext cx="1170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1600" i="1" dirty="0" smtClean="0">
                <a:solidFill>
                  <a:schemeClr val="bg1"/>
                </a:solidFill>
              </a:rPr>
              <a:t>ρ</a:t>
            </a:r>
            <a:r>
              <a:rPr lang="en-US" altLang="zh-TW" sz="1600" i="1" baseline="-25000" dirty="0" smtClean="0">
                <a:solidFill>
                  <a:schemeClr val="bg1"/>
                </a:solidFill>
              </a:rPr>
              <a:t>b</a:t>
            </a:r>
            <a:r>
              <a:rPr lang="en-US" altLang="zh-TW" sz="1600" dirty="0" smtClean="0">
                <a:solidFill>
                  <a:schemeClr val="bg1"/>
                </a:solidFill>
              </a:rPr>
              <a:t>=2 g/cm</a:t>
            </a:r>
            <a:r>
              <a:rPr lang="en-US" altLang="zh-TW" sz="1600" baseline="30000" dirty="0" smtClean="0">
                <a:solidFill>
                  <a:schemeClr val="bg1"/>
                </a:solidFill>
              </a:rPr>
              <a:t>3</a:t>
            </a:r>
            <a:endParaRPr lang="en-US" altLang="zh-TW" sz="1600" i="1" baseline="30000" dirty="0" smtClean="0">
              <a:solidFill>
                <a:schemeClr val="bg1"/>
              </a:solidFill>
            </a:endParaRPr>
          </a:p>
          <a:p>
            <a:r>
              <a:rPr lang="en-US" altLang="zh-TW" sz="1600" i="1" dirty="0" smtClean="0">
                <a:solidFill>
                  <a:schemeClr val="bg1"/>
                </a:solidFill>
              </a:rPr>
              <a:t>c</a:t>
            </a:r>
            <a:r>
              <a:rPr lang="en-US" altLang="zh-TW" sz="1600" i="1" baseline="-25000" dirty="0" smtClean="0">
                <a:solidFill>
                  <a:schemeClr val="bg1"/>
                </a:solidFill>
              </a:rPr>
              <a:t>b</a:t>
            </a:r>
            <a:r>
              <a:rPr lang="en-US" altLang="zh-TW" sz="1600" dirty="0" smtClean="0">
                <a:solidFill>
                  <a:schemeClr val="bg1"/>
                </a:solidFill>
              </a:rPr>
              <a:t>1800 m/s</a:t>
            </a:r>
            <a:endParaRPr lang="en-US" altLang="zh-TW" sz="1600" i="1" baseline="-25000" dirty="0" smtClean="0">
              <a:solidFill>
                <a:schemeClr val="bg1"/>
              </a:solidFill>
            </a:endParaRPr>
          </a:p>
          <a:p>
            <a:r>
              <a:rPr lang="el-GR" altLang="zh-TW" sz="1600" i="1" dirty="0" smtClean="0">
                <a:solidFill>
                  <a:schemeClr val="bg1"/>
                </a:solidFill>
              </a:rPr>
              <a:t>α</a:t>
            </a:r>
            <a:r>
              <a:rPr lang="en-US" altLang="zh-TW" sz="1600" i="1" baseline="-25000" dirty="0" smtClean="0">
                <a:solidFill>
                  <a:schemeClr val="bg1"/>
                </a:solidFill>
              </a:rPr>
              <a:t>b</a:t>
            </a:r>
            <a:r>
              <a:rPr lang="en-US" altLang="zh-TW" sz="1600" dirty="0" smtClean="0">
                <a:solidFill>
                  <a:schemeClr val="bg1"/>
                </a:solidFill>
              </a:rPr>
              <a:t>=10 dB/</a:t>
            </a:r>
            <a:r>
              <a:rPr lang="el-GR" altLang="zh-TW" sz="1600" dirty="0" smtClean="0">
                <a:solidFill>
                  <a:schemeClr val="bg1"/>
                </a:solidFill>
              </a:rPr>
              <a:t>λ</a:t>
            </a:r>
            <a:endParaRPr lang="zh-TW" altLang="en-US" sz="1600" i="1" baseline="-25000" dirty="0">
              <a:solidFill>
                <a:schemeClr val="bg1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231939" y="4053654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range-dependent environments</a:t>
            </a:r>
            <a:endParaRPr lang="zh-TW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2017493" y="214311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1660303" y="200024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chemeClr val="accent1">
                    <a:lumMod val="75000"/>
                  </a:schemeClr>
                </a:solidFill>
              </a:rPr>
              <a:t>sz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6" name="直線接點 45"/>
          <p:cNvCxnSpPr/>
          <p:nvPr/>
        </p:nvCxnSpPr>
        <p:spPr>
          <a:xfrm rot="10800000" flipV="1">
            <a:off x="2088934" y="1928801"/>
            <a:ext cx="5840652" cy="1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4500562" y="1571612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schemeClr val="tx2">
                    <a:lumMod val="75000"/>
                  </a:schemeClr>
                </a:solidFill>
              </a:rPr>
              <a:t>rz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=10 m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7518617" y="121442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 km</a:t>
            </a:r>
            <a:endParaRPr lang="zh-TW" altLang="en-US" dirty="0"/>
          </a:p>
        </p:txBody>
      </p:sp>
      <p:sp>
        <p:nvSpPr>
          <p:cNvPr id="52" name="手繪多邊形 51"/>
          <p:cNvSpPr/>
          <p:nvPr/>
        </p:nvSpPr>
        <p:spPr>
          <a:xfrm>
            <a:off x="2413052" y="1572768"/>
            <a:ext cx="1235404" cy="3070678"/>
          </a:xfrm>
          <a:custGeom>
            <a:avLst/>
            <a:gdLst>
              <a:gd name="connsiteX0" fmla="*/ 1235404 w 1235404"/>
              <a:gd name="connsiteY0" fmla="*/ 0 h 3072384"/>
              <a:gd name="connsiteX1" fmla="*/ 1207972 w 1235404"/>
              <a:gd name="connsiteY1" fmla="*/ 9144 h 3072384"/>
              <a:gd name="connsiteX2" fmla="*/ 1198828 w 1235404"/>
              <a:gd name="connsiteY2" fmla="*/ 36576 h 3072384"/>
              <a:gd name="connsiteX3" fmla="*/ 1180540 w 1235404"/>
              <a:gd name="connsiteY3" fmla="*/ 64008 h 3072384"/>
              <a:gd name="connsiteX4" fmla="*/ 1116532 w 1235404"/>
              <a:gd name="connsiteY4" fmla="*/ 146304 h 3072384"/>
              <a:gd name="connsiteX5" fmla="*/ 1107388 w 1235404"/>
              <a:gd name="connsiteY5" fmla="*/ 173736 h 3072384"/>
              <a:gd name="connsiteX6" fmla="*/ 1079956 w 1235404"/>
              <a:gd name="connsiteY6" fmla="*/ 201168 h 3072384"/>
              <a:gd name="connsiteX7" fmla="*/ 1052524 w 1235404"/>
              <a:gd name="connsiteY7" fmla="*/ 237744 h 3072384"/>
              <a:gd name="connsiteX8" fmla="*/ 1034236 w 1235404"/>
              <a:gd name="connsiteY8" fmla="*/ 265176 h 3072384"/>
              <a:gd name="connsiteX9" fmla="*/ 1006804 w 1235404"/>
              <a:gd name="connsiteY9" fmla="*/ 292608 h 3072384"/>
              <a:gd name="connsiteX10" fmla="*/ 988516 w 1235404"/>
              <a:gd name="connsiteY10" fmla="*/ 338328 h 3072384"/>
              <a:gd name="connsiteX11" fmla="*/ 979372 w 1235404"/>
              <a:gd name="connsiteY11" fmla="*/ 365760 h 3072384"/>
              <a:gd name="connsiteX12" fmla="*/ 951940 w 1235404"/>
              <a:gd name="connsiteY12" fmla="*/ 402336 h 3072384"/>
              <a:gd name="connsiteX13" fmla="*/ 924508 w 1235404"/>
              <a:gd name="connsiteY13" fmla="*/ 466344 h 3072384"/>
              <a:gd name="connsiteX14" fmla="*/ 897076 w 1235404"/>
              <a:gd name="connsiteY14" fmla="*/ 493776 h 3072384"/>
              <a:gd name="connsiteX15" fmla="*/ 851356 w 1235404"/>
              <a:gd name="connsiteY15" fmla="*/ 539496 h 3072384"/>
              <a:gd name="connsiteX16" fmla="*/ 814780 w 1235404"/>
              <a:gd name="connsiteY16" fmla="*/ 603504 h 3072384"/>
              <a:gd name="connsiteX17" fmla="*/ 759916 w 1235404"/>
              <a:gd name="connsiteY17" fmla="*/ 658368 h 3072384"/>
              <a:gd name="connsiteX18" fmla="*/ 723340 w 1235404"/>
              <a:gd name="connsiteY18" fmla="*/ 694944 h 3072384"/>
              <a:gd name="connsiteX19" fmla="*/ 695908 w 1235404"/>
              <a:gd name="connsiteY19" fmla="*/ 722376 h 3072384"/>
              <a:gd name="connsiteX20" fmla="*/ 659332 w 1235404"/>
              <a:gd name="connsiteY20" fmla="*/ 786384 h 3072384"/>
              <a:gd name="connsiteX21" fmla="*/ 604468 w 1235404"/>
              <a:gd name="connsiteY21" fmla="*/ 859536 h 3072384"/>
              <a:gd name="connsiteX22" fmla="*/ 577036 w 1235404"/>
              <a:gd name="connsiteY22" fmla="*/ 1005840 h 3072384"/>
              <a:gd name="connsiteX23" fmla="*/ 567892 w 1235404"/>
              <a:gd name="connsiteY23" fmla="*/ 1389888 h 3072384"/>
              <a:gd name="connsiteX24" fmla="*/ 558748 w 1235404"/>
              <a:gd name="connsiteY24" fmla="*/ 1426464 h 3072384"/>
              <a:gd name="connsiteX25" fmla="*/ 549604 w 1235404"/>
              <a:gd name="connsiteY25" fmla="*/ 1499616 h 3072384"/>
              <a:gd name="connsiteX26" fmla="*/ 513028 w 1235404"/>
              <a:gd name="connsiteY26" fmla="*/ 1618488 h 3072384"/>
              <a:gd name="connsiteX27" fmla="*/ 485596 w 1235404"/>
              <a:gd name="connsiteY27" fmla="*/ 1691640 h 3072384"/>
              <a:gd name="connsiteX28" fmla="*/ 494740 w 1235404"/>
              <a:gd name="connsiteY28" fmla="*/ 1764792 h 3072384"/>
              <a:gd name="connsiteX29" fmla="*/ 531316 w 1235404"/>
              <a:gd name="connsiteY29" fmla="*/ 1837944 h 3072384"/>
              <a:gd name="connsiteX30" fmla="*/ 540460 w 1235404"/>
              <a:gd name="connsiteY30" fmla="*/ 1865376 h 3072384"/>
              <a:gd name="connsiteX31" fmla="*/ 522172 w 1235404"/>
              <a:gd name="connsiteY31" fmla="*/ 1975104 h 3072384"/>
              <a:gd name="connsiteX32" fmla="*/ 503884 w 1235404"/>
              <a:gd name="connsiteY32" fmla="*/ 2011680 h 3072384"/>
              <a:gd name="connsiteX33" fmla="*/ 430732 w 1235404"/>
              <a:gd name="connsiteY33" fmla="*/ 2121408 h 3072384"/>
              <a:gd name="connsiteX34" fmla="*/ 430732 w 1235404"/>
              <a:gd name="connsiteY34" fmla="*/ 2121408 h 3072384"/>
              <a:gd name="connsiteX35" fmla="*/ 412444 w 1235404"/>
              <a:gd name="connsiteY35" fmla="*/ 2148840 h 3072384"/>
              <a:gd name="connsiteX36" fmla="*/ 403300 w 1235404"/>
              <a:gd name="connsiteY36" fmla="*/ 2176272 h 3072384"/>
              <a:gd name="connsiteX37" fmla="*/ 366724 w 1235404"/>
              <a:gd name="connsiteY37" fmla="*/ 2221992 h 3072384"/>
              <a:gd name="connsiteX38" fmla="*/ 357580 w 1235404"/>
              <a:gd name="connsiteY38" fmla="*/ 2267712 h 3072384"/>
              <a:gd name="connsiteX39" fmla="*/ 339292 w 1235404"/>
              <a:gd name="connsiteY39" fmla="*/ 2295144 h 3072384"/>
              <a:gd name="connsiteX40" fmla="*/ 321004 w 1235404"/>
              <a:gd name="connsiteY40" fmla="*/ 2340864 h 3072384"/>
              <a:gd name="connsiteX41" fmla="*/ 293572 w 1235404"/>
              <a:gd name="connsiteY41" fmla="*/ 2404872 h 3072384"/>
              <a:gd name="connsiteX42" fmla="*/ 266140 w 1235404"/>
              <a:gd name="connsiteY42" fmla="*/ 2432304 h 3072384"/>
              <a:gd name="connsiteX43" fmla="*/ 238708 w 1235404"/>
              <a:gd name="connsiteY43" fmla="*/ 2478024 h 3072384"/>
              <a:gd name="connsiteX44" fmla="*/ 220420 w 1235404"/>
              <a:gd name="connsiteY44" fmla="*/ 2505456 h 3072384"/>
              <a:gd name="connsiteX45" fmla="*/ 211276 w 1235404"/>
              <a:gd name="connsiteY45" fmla="*/ 2532888 h 3072384"/>
              <a:gd name="connsiteX46" fmla="*/ 192988 w 1235404"/>
              <a:gd name="connsiteY46" fmla="*/ 2569464 h 3072384"/>
              <a:gd name="connsiteX47" fmla="*/ 183844 w 1235404"/>
              <a:gd name="connsiteY47" fmla="*/ 2596896 h 3072384"/>
              <a:gd name="connsiteX48" fmla="*/ 165556 w 1235404"/>
              <a:gd name="connsiteY48" fmla="*/ 2633472 h 3072384"/>
              <a:gd name="connsiteX49" fmla="*/ 128980 w 1235404"/>
              <a:gd name="connsiteY49" fmla="*/ 2706624 h 3072384"/>
              <a:gd name="connsiteX50" fmla="*/ 110692 w 1235404"/>
              <a:gd name="connsiteY50" fmla="*/ 2779776 h 3072384"/>
              <a:gd name="connsiteX51" fmla="*/ 92404 w 1235404"/>
              <a:gd name="connsiteY51" fmla="*/ 2825496 h 3072384"/>
              <a:gd name="connsiteX52" fmla="*/ 83260 w 1235404"/>
              <a:gd name="connsiteY52" fmla="*/ 2889504 h 3072384"/>
              <a:gd name="connsiteX53" fmla="*/ 55828 w 1235404"/>
              <a:gd name="connsiteY53" fmla="*/ 2980944 h 3072384"/>
              <a:gd name="connsiteX54" fmla="*/ 10108 w 1235404"/>
              <a:gd name="connsiteY54" fmla="*/ 3035808 h 3072384"/>
              <a:gd name="connsiteX55" fmla="*/ 964 w 1235404"/>
              <a:gd name="connsiteY55" fmla="*/ 3072384 h 307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35404" h="3072384">
                <a:moveTo>
                  <a:pt x="1235404" y="0"/>
                </a:moveTo>
                <a:cubicBezTo>
                  <a:pt x="1226260" y="3048"/>
                  <a:pt x="1214788" y="2328"/>
                  <a:pt x="1207972" y="9144"/>
                </a:cubicBezTo>
                <a:cubicBezTo>
                  <a:pt x="1201156" y="15960"/>
                  <a:pt x="1203139" y="27955"/>
                  <a:pt x="1198828" y="36576"/>
                </a:cubicBezTo>
                <a:cubicBezTo>
                  <a:pt x="1193913" y="46406"/>
                  <a:pt x="1187575" y="55565"/>
                  <a:pt x="1180540" y="64008"/>
                </a:cubicBezTo>
                <a:cubicBezTo>
                  <a:pt x="1154241" y="95567"/>
                  <a:pt x="1131939" y="100082"/>
                  <a:pt x="1116532" y="146304"/>
                </a:cubicBezTo>
                <a:cubicBezTo>
                  <a:pt x="1113484" y="155448"/>
                  <a:pt x="1112735" y="165716"/>
                  <a:pt x="1107388" y="173736"/>
                </a:cubicBezTo>
                <a:cubicBezTo>
                  <a:pt x="1100215" y="184496"/>
                  <a:pt x="1088372" y="191350"/>
                  <a:pt x="1079956" y="201168"/>
                </a:cubicBezTo>
                <a:cubicBezTo>
                  <a:pt x="1070038" y="212739"/>
                  <a:pt x="1061382" y="225343"/>
                  <a:pt x="1052524" y="237744"/>
                </a:cubicBezTo>
                <a:cubicBezTo>
                  <a:pt x="1046136" y="246687"/>
                  <a:pt x="1041271" y="256733"/>
                  <a:pt x="1034236" y="265176"/>
                </a:cubicBezTo>
                <a:cubicBezTo>
                  <a:pt x="1025957" y="275110"/>
                  <a:pt x="1015948" y="283464"/>
                  <a:pt x="1006804" y="292608"/>
                </a:cubicBezTo>
                <a:cubicBezTo>
                  <a:pt x="1000708" y="307848"/>
                  <a:pt x="994279" y="322959"/>
                  <a:pt x="988516" y="338328"/>
                </a:cubicBezTo>
                <a:cubicBezTo>
                  <a:pt x="985132" y="347353"/>
                  <a:pt x="984154" y="357391"/>
                  <a:pt x="979372" y="365760"/>
                </a:cubicBezTo>
                <a:cubicBezTo>
                  <a:pt x="971811" y="378992"/>
                  <a:pt x="961084" y="390144"/>
                  <a:pt x="951940" y="402336"/>
                </a:cubicBezTo>
                <a:cubicBezTo>
                  <a:pt x="944478" y="424723"/>
                  <a:pt x="938632" y="446570"/>
                  <a:pt x="924508" y="466344"/>
                </a:cubicBezTo>
                <a:cubicBezTo>
                  <a:pt x="916992" y="476867"/>
                  <a:pt x="905355" y="483842"/>
                  <a:pt x="897076" y="493776"/>
                </a:cubicBezTo>
                <a:cubicBezTo>
                  <a:pt x="858976" y="539496"/>
                  <a:pt x="901648" y="505968"/>
                  <a:pt x="851356" y="539496"/>
                </a:cubicBezTo>
                <a:cubicBezTo>
                  <a:pt x="841894" y="558420"/>
                  <a:pt x="829551" y="586887"/>
                  <a:pt x="814780" y="603504"/>
                </a:cubicBezTo>
                <a:cubicBezTo>
                  <a:pt x="797597" y="622834"/>
                  <a:pt x="778204" y="640080"/>
                  <a:pt x="759916" y="658368"/>
                </a:cubicBezTo>
                <a:lnTo>
                  <a:pt x="723340" y="694944"/>
                </a:lnTo>
                <a:lnTo>
                  <a:pt x="695908" y="722376"/>
                </a:lnTo>
                <a:cubicBezTo>
                  <a:pt x="679611" y="771268"/>
                  <a:pt x="696238" y="731025"/>
                  <a:pt x="659332" y="786384"/>
                </a:cubicBezTo>
                <a:cubicBezTo>
                  <a:pt x="613885" y="854554"/>
                  <a:pt x="652734" y="811270"/>
                  <a:pt x="604468" y="859536"/>
                </a:cubicBezTo>
                <a:cubicBezTo>
                  <a:pt x="580220" y="956528"/>
                  <a:pt x="589298" y="907748"/>
                  <a:pt x="577036" y="1005840"/>
                </a:cubicBezTo>
                <a:cubicBezTo>
                  <a:pt x="573988" y="1133856"/>
                  <a:pt x="573454" y="1261957"/>
                  <a:pt x="567892" y="1389888"/>
                </a:cubicBezTo>
                <a:cubicBezTo>
                  <a:pt x="567346" y="1402443"/>
                  <a:pt x="560814" y="1414068"/>
                  <a:pt x="558748" y="1426464"/>
                </a:cubicBezTo>
                <a:cubicBezTo>
                  <a:pt x="554708" y="1450703"/>
                  <a:pt x="553644" y="1475377"/>
                  <a:pt x="549604" y="1499616"/>
                </a:cubicBezTo>
                <a:cubicBezTo>
                  <a:pt x="544218" y="1531930"/>
                  <a:pt x="519650" y="1598621"/>
                  <a:pt x="513028" y="1618488"/>
                </a:cubicBezTo>
                <a:cubicBezTo>
                  <a:pt x="498693" y="1661492"/>
                  <a:pt x="507464" y="1636971"/>
                  <a:pt x="485596" y="1691640"/>
                </a:cubicBezTo>
                <a:cubicBezTo>
                  <a:pt x="488644" y="1716024"/>
                  <a:pt x="487410" y="1741337"/>
                  <a:pt x="494740" y="1764792"/>
                </a:cubicBezTo>
                <a:cubicBezTo>
                  <a:pt x="502872" y="1790813"/>
                  <a:pt x="522695" y="1812081"/>
                  <a:pt x="531316" y="1837944"/>
                </a:cubicBezTo>
                <a:lnTo>
                  <a:pt x="540460" y="1865376"/>
                </a:lnTo>
                <a:cubicBezTo>
                  <a:pt x="534364" y="1901952"/>
                  <a:pt x="531165" y="1939131"/>
                  <a:pt x="522172" y="1975104"/>
                </a:cubicBezTo>
                <a:cubicBezTo>
                  <a:pt x="518866" y="1988328"/>
                  <a:pt x="509254" y="1999151"/>
                  <a:pt x="503884" y="2011680"/>
                </a:cubicBezTo>
                <a:cubicBezTo>
                  <a:pt x="470938" y="2088554"/>
                  <a:pt x="546853" y="1972109"/>
                  <a:pt x="430732" y="2121408"/>
                </a:cubicBezTo>
                <a:lnTo>
                  <a:pt x="430732" y="2121408"/>
                </a:lnTo>
                <a:cubicBezTo>
                  <a:pt x="424636" y="2130552"/>
                  <a:pt x="417359" y="2139010"/>
                  <a:pt x="412444" y="2148840"/>
                </a:cubicBezTo>
                <a:cubicBezTo>
                  <a:pt x="408133" y="2157461"/>
                  <a:pt x="408408" y="2168098"/>
                  <a:pt x="403300" y="2176272"/>
                </a:cubicBezTo>
                <a:cubicBezTo>
                  <a:pt x="392956" y="2192822"/>
                  <a:pt x="378916" y="2206752"/>
                  <a:pt x="366724" y="2221992"/>
                </a:cubicBezTo>
                <a:cubicBezTo>
                  <a:pt x="363676" y="2237232"/>
                  <a:pt x="363037" y="2253160"/>
                  <a:pt x="357580" y="2267712"/>
                </a:cubicBezTo>
                <a:cubicBezTo>
                  <a:pt x="353721" y="2278002"/>
                  <a:pt x="344207" y="2285314"/>
                  <a:pt x="339292" y="2295144"/>
                </a:cubicBezTo>
                <a:cubicBezTo>
                  <a:pt x="331951" y="2309825"/>
                  <a:pt x="326767" y="2325495"/>
                  <a:pt x="321004" y="2340864"/>
                </a:cubicBezTo>
                <a:cubicBezTo>
                  <a:pt x="311578" y="2366000"/>
                  <a:pt x="310473" y="2381210"/>
                  <a:pt x="293572" y="2404872"/>
                </a:cubicBezTo>
                <a:cubicBezTo>
                  <a:pt x="286056" y="2415395"/>
                  <a:pt x="273899" y="2421959"/>
                  <a:pt x="266140" y="2432304"/>
                </a:cubicBezTo>
                <a:cubicBezTo>
                  <a:pt x="255476" y="2446522"/>
                  <a:pt x="248128" y="2462953"/>
                  <a:pt x="238708" y="2478024"/>
                </a:cubicBezTo>
                <a:cubicBezTo>
                  <a:pt x="232883" y="2487343"/>
                  <a:pt x="225335" y="2495626"/>
                  <a:pt x="220420" y="2505456"/>
                </a:cubicBezTo>
                <a:cubicBezTo>
                  <a:pt x="216109" y="2514077"/>
                  <a:pt x="215073" y="2524029"/>
                  <a:pt x="211276" y="2532888"/>
                </a:cubicBezTo>
                <a:cubicBezTo>
                  <a:pt x="205906" y="2545417"/>
                  <a:pt x="198358" y="2556935"/>
                  <a:pt x="192988" y="2569464"/>
                </a:cubicBezTo>
                <a:cubicBezTo>
                  <a:pt x="189191" y="2578323"/>
                  <a:pt x="187641" y="2588037"/>
                  <a:pt x="183844" y="2596896"/>
                </a:cubicBezTo>
                <a:cubicBezTo>
                  <a:pt x="178474" y="2609425"/>
                  <a:pt x="171092" y="2621016"/>
                  <a:pt x="165556" y="2633472"/>
                </a:cubicBezTo>
                <a:cubicBezTo>
                  <a:pt x="135730" y="2700580"/>
                  <a:pt x="161365" y="2658046"/>
                  <a:pt x="128980" y="2706624"/>
                </a:cubicBezTo>
                <a:cubicBezTo>
                  <a:pt x="122884" y="2731008"/>
                  <a:pt x="118084" y="2755753"/>
                  <a:pt x="110692" y="2779776"/>
                </a:cubicBezTo>
                <a:cubicBezTo>
                  <a:pt x="105865" y="2795464"/>
                  <a:pt x="96385" y="2809572"/>
                  <a:pt x="92404" y="2825496"/>
                </a:cubicBezTo>
                <a:cubicBezTo>
                  <a:pt x="87177" y="2846405"/>
                  <a:pt x="87115" y="2868299"/>
                  <a:pt x="83260" y="2889504"/>
                </a:cubicBezTo>
                <a:cubicBezTo>
                  <a:pt x="77732" y="2919907"/>
                  <a:pt x="65371" y="2952314"/>
                  <a:pt x="55828" y="2980944"/>
                </a:cubicBezTo>
                <a:cubicBezTo>
                  <a:pt x="49463" y="3000040"/>
                  <a:pt x="22841" y="3023075"/>
                  <a:pt x="10108" y="3035808"/>
                </a:cubicBezTo>
                <a:cubicBezTo>
                  <a:pt x="0" y="3066132"/>
                  <a:pt x="964" y="3053601"/>
                  <a:pt x="964" y="3072384"/>
                </a:cubicBezTo>
              </a:path>
            </a:pathLst>
          </a:cu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3357554" y="127671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SSP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562724" y="4774180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i="1" dirty="0" smtClean="0">
                <a:solidFill>
                  <a:srgbClr val="FF0000"/>
                </a:solidFill>
              </a:rPr>
              <a:t>ρ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56" name="直線接點 55"/>
          <p:cNvCxnSpPr/>
          <p:nvPr/>
        </p:nvCxnSpPr>
        <p:spPr>
          <a:xfrm rot="5400000">
            <a:off x="3463916" y="5036355"/>
            <a:ext cx="78581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4142244" y="4773386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err="1" smtClean="0">
                <a:solidFill>
                  <a:srgbClr val="FF0000"/>
                </a:solidFill>
              </a:rPr>
              <a:t>c</a:t>
            </a:r>
            <a:r>
              <a:rPr lang="en-US" altLang="zh-TW" i="1" baseline="-25000" dirty="0" err="1" smtClean="0">
                <a:solidFill>
                  <a:srgbClr val="FF0000"/>
                </a:solidFill>
              </a:rPr>
              <a:t>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58" name="直線接點 57"/>
          <p:cNvCxnSpPr/>
          <p:nvPr/>
        </p:nvCxnSpPr>
        <p:spPr>
          <a:xfrm rot="5400000">
            <a:off x="4035421" y="5035561"/>
            <a:ext cx="78581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4697116" y="4773386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i="1" dirty="0" smtClean="0">
                <a:solidFill>
                  <a:srgbClr val="FF0000"/>
                </a:solidFill>
              </a:rPr>
              <a:t>α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60" name="直線接點 59"/>
          <p:cNvCxnSpPr/>
          <p:nvPr/>
        </p:nvCxnSpPr>
        <p:spPr>
          <a:xfrm rot="5400000">
            <a:off x="4606925" y="5035561"/>
            <a:ext cx="78581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3681428" y="557214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i="1" dirty="0" smtClean="0">
                <a:solidFill>
                  <a:srgbClr val="FF0000"/>
                </a:solidFill>
              </a:rPr>
              <a:t>ρ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b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62" name="直線接點 61"/>
          <p:cNvCxnSpPr/>
          <p:nvPr/>
        </p:nvCxnSpPr>
        <p:spPr>
          <a:xfrm rot="5400000">
            <a:off x="3606792" y="5834315"/>
            <a:ext cx="78581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4279236" y="5571346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err="1" smtClean="0">
                <a:solidFill>
                  <a:srgbClr val="FF0000"/>
                </a:solidFill>
              </a:rPr>
              <a:t>c</a:t>
            </a:r>
            <a:r>
              <a:rPr lang="en-US" altLang="zh-TW" i="1" baseline="-25000" dirty="0" err="1" smtClean="0">
                <a:solidFill>
                  <a:srgbClr val="FF0000"/>
                </a:solidFill>
              </a:rPr>
              <a:t>b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64" name="直線接點 63"/>
          <p:cNvCxnSpPr/>
          <p:nvPr/>
        </p:nvCxnSpPr>
        <p:spPr>
          <a:xfrm rot="5400000">
            <a:off x="4178297" y="5833521"/>
            <a:ext cx="78581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4831504" y="5571346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i="1" dirty="0" smtClean="0">
                <a:solidFill>
                  <a:srgbClr val="FF0000"/>
                </a:solidFill>
              </a:rPr>
              <a:t>α</a:t>
            </a:r>
            <a:r>
              <a:rPr lang="en-US" altLang="zh-TW" i="1" baseline="-25000" dirty="0" smtClean="0">
                <a:solidFill>
                  <a:srgbClr val="FF0000"/>
                </a:solidFill>
              </a:rPr>
              <a:t>b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66" name="直線接點 65"/>
          <p:cNvCxnSpPr/>
          <p:nvPr/>
        </p:nvCxnSpPr>
        <p:spPr>
          <a:xfrm rot="5400000">
            <a:off x="4749801" y="5833521"/>
            <a:ext cx="785818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>
            <a:off x="3857619" y="5429264"/>
            <a:ext cx="142877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>
            <a:off x="4429124" y="5429264"/>
            <a:ext cx="142877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5000628" y="5429264"/>
            <a:ext cx="142877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 rot="10800000">
            <a:off x="1285852" y="1571612"/>
            <a:ext cx="6643734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 rot="10800000">
            <a:off x="1285852" y="4643446"/>
            <a:ext cx="6643734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 rot="10800000">
            <a:off x="1285852" y="5429264"/>
            <a:ext cx="6643734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 rot="10800000">
            <a:off x="1285852" y="6215082"/>
            <a:ext cx="6643734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5400000">
            <a:off x="1982568" y="1678769"/>
            <a:ext cx="213520" cy="794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2088931" y="1571612"/>
            <a:ext cx="214314" cy="1588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255949" y="121442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860287" y="12858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TL in Range-dependent Environments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F73326-EAF0-4DC2-8585-D36A71F0EDBD}" type="datetime3">
              <a:rPr lang="en-US" altLang="zh-TW" smtClean="0"/>
              <a:pPr>
                <a:defRPr/>
              </a:pPr>
              <a:t>13 January 2009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40E65-4DD6-4B2C-9DC4-37200ACA99A9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1" y="1285860"/>
            <a:ext cx="43719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43" y="1285860"/>
            <a:ext cx="43719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355960" y="1214422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SZ=10 m</a:t>
            </a:r>
            <a:endParaRPr lang="zh-TW" altLang="en-US" sz="1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49909"/>
            <a:ext cx="43719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57628"/>
            <a:ext cx="43719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357158" y="3714752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SZ=60 m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Transmission Loss at Azimuths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99C3F-DF2A-4CFB-9554-39ED0141354F}" type="datetime3">
              <a:rPr lang="en-US" altLang="zh-TW" smtClean="0"/>
              <a:pPr>
                <a:defRPr/>
              </a:pPr>
              <a:t>13 January 2009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40E65-4DD6-4B2C-9DC4-37200ACA99A9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3357586" cy="201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85860"/>
            <a:ext cx="3357586" cy="201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636" y="3357562"/>
            <a:ext cx="45492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357562"/>
            <a:ext cx="454924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向右箭號 13"/>
          <p:cNvSpPr/>
          <p:nvPr/>
        </p:nvSpPr>
        <p:spPr>
          <a:xfrm>
            <a:off x="642910" y="1393874"/>
            <a:ext cx="357190" cy="14287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071538" y="1445310"/>
            <a:ext cx="2714644" cy="54864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4929190" y="1564182"/>
            <a:ext cx="357190" cy="14287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5357818" y="1615618"/>
            <a:ext cx="2714644" cy="54864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5400000">
            <a:off x="1643042" y="2357430"/>
            <a:ext cx="1714512" cy="14287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 rot="5400000">
            <a:off x="6036479" y="2464587"/>
            <a:ext cx="1500198" cy="14287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Modeling Conditions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Acoustic sources &amp; receivers setting </a:t>
            </a:r>
          </a:p>
          <a:p>
            <a:pPr lvl="1"/>
            <a:r>
              <a:rPr lang="en-US" altLang="zh-TW" dirty="0" smtClean="0"/>
              <a:t>specific source depths: -10, -60, -110, -160 m</a:t>
            </a:r>
          </a:p>
          <a:p>
            <a:pPr lvl="1"/>
            <a:r>
              <a:rPr lang="en-US" altLang="zh-TW" dirty="0" smtClean="0"/>
              <a:t>consisted receiving depths: -10 m</a:t>
            </a:r>
          </a:p>
          <a:p>
            <a:pPr lvl="1"/>
            <a:r>
              <a:rPr lang="en-US" altLang="zh-TW" dirty="0" smtClean="0"/>
              <a:t>maximum propagation ranges: 20 km</a:t>
            </a:r>
          </a:p>
          <a:p>
            <a:r>
              <a:rPr lang="en-US" altLang="zh-TW" dirty="0" smtClean="0"/>
              <a:t>Acoustic source locations</a:t>
            </a:r>
          </a:p>
          <a:p>
            <a:pPr lvl="1"/>
            <a:r>
              <a:rPr lang="en-US" altLang="zh-TW" dirty="0" smtClean="0"/>
              <a:t>inside cold dome (18 ℃ at 60 m deep)</a:t>
            </a:r>
          </a:p>
          <a:p>
            <a:pPr lvl="1"/>
            <a:r>
              <a:rPr lang="en-US" altLang="zh-TW" dirty="0" smtClean="0"/>
              <a:t>in the hot water (24 ℃ at 60 m deep)</a:t>
            </a:r>
          </a:p>
          <a:p>
            <a:pPr lvl="1"/>
            <a:r>
              <a:rPr lang="en-US" altLang="zh-TW" dirty="0" smtClean="0"/>
              <a:t>in the shallow water (continental-shelf)</a:t>
            </a:r>
          </a:p>
          <a:p>
            <a:pPr lvl="1"/>
            <a:r>
              <a:rPr lang="en-US" altLang="zh-TW" dirty="0" smtClean="0"/>
              <a:t>in the deep water (inside canyon)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C6F00-8CFD-4B26-B482-53A8C8B8E56E}" type="datetime3">
              <a:rPr lang="en-US" altLang="zh-TW" smtClean="0"/>
              <a:pPr>
                <a:defRPr/>
              </a:pPr>
              <a:t>13 January 2009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D0FC1-9DE0-46C7-A877-54E86815678A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 Locations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7443B9-FE5E-443B-BA04-60882DF5C96C}" type="datetime3">
              <a:rPr lang="en-US" altLang="zh-TW" smtClean="0"/>
              <a:pPr>
                <a:defRPr/>
              </a:pPr>
              <a:t>13 January 2009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D0FC1-9DE0-46C7-A877-54E86815678A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30033"/>
            <a:ext cx="8786842" cy="459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2357422" y="2285992"/>
            <a:ext cx="3025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temperature contour at -60 m deep</a:t>
            </a: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30033"/>
            <a:ext cx="8786842" cy="459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直線圖說文字 2 4"/>
          <p:cNvSpPr/>
          <p:nvPr/>
        </p:nvSpPr>
        <p:spPr>
          <a:xfrm>
            <a:off x="285720" y="1928802"/>
            <a:ext cx="928694" cy="642942"/>
          </a:xfrm>
          <a:prstGeom prst="borderCallout2">
            <a:avLst>
              <a:gd name="adj1" fmla="val 18750"/>
              <a:gd name="adj2" fmla="val 105840"/>
              <a:gd name="adj3" fmla="val 18750"/>
              <a:gd name="adj4" fmla="val 125787"/>
              <a:gd name="adj5" fmla="val 271366"/>
              <a:gd name="adj6" fmla="val 500106"/>
            </a:avLst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err="1" smtClean="0">
                <a:hlinkClick r:id="rId3" action="ppaction://hlinksldjump"/>
              </a:rPr>
              <a:t>sz</a:t>
            </a:r>
            <a:r>
              <a:rPr lang="en-US" altLang="zh-TW" sz="1200" dirty="0" smtClean="0">
                <a:hlinkClick r:id="rId3" action="ppaction://hlinksldjump"/>
              </a:rPr>
              <a:t>=10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4" action="ppaction://hlinksldjump"/>
              </a:rPr>
              <a:t>sz</a:t>
            </a:r>
            <a:r>
              <a:rPr lang="en-US" altLang="zh-TW" sz="1200" dirty="0" smtClean="0">
                <a:hlinkClick r:id="rId4" action="ppaction://hlinksldjump"/>
              </a:rPr>
              <a:t>=60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5" action="ppaction://hlinksldjump"/>
              </a:rPr>
              <a:t>sz</a:t>
            </a:r>
            <a:r>
              <a:rPr lang="en-US" altLang="zh-TW" sz="1200" dirty="0" smtClean="0">
                <a:hlinkClick r:id="rId5" action="ppaction://hlinksldjump"/>
              </a:rPr>
              <a:t>=110 m</a:t>
            </a:r>
            <a:endParaRPr lang="zh-TW" altLang="en-US" sz="1200" dirty="0"/>
          </a:p>
        </p:txBody>
      </p:sp>
      <p:sp>
        <p:nvSpPr>
          <p:cNvPr id="7" name="直線圖說文字 2 6"/>
          <p:cNvSpPr/>
          <p:nvPr/>
        </p:nvSpPr>
        <p:spPr>
          <a:xfrm>
            <a:off x="285720" y="2714620"/>
            <a:ext cx="928694" cy="642942"/>
          </a:xfrm>
          <a:prstGeom prst="borderCallout2">
            <a:avLst>
              <a:gd name="adj1" fmla="val 18750"/>
              <a:gd name="adj2" fmla="val 105840"/>
              <a:gd name="adj3" fmla="val 18750"/>
              <a:gd name="adj4" fmla="val 125787"/>
              <a:gd name="adj5" fmla="val 260775"/>
              <a:gd name="adj6" fmla="val 484394"/>
            </a:avLst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err="1" smtClean="0">
                <a:hlinkClick r:id="rId6" action="ppaction://hlinksldjump"/>
              </a:rPr>
              <a:t>sz</a:t>
            </a:r>
            <a:r>
              <a:rPr lang="en-US" altLang="zh-TW" sz="1200" dirty="0" smtClean="0">
                <a:hlinkClick r:id="rId6" action="ppaction://hlinksldjump"/>
              </a:rPr>
              <a:t>=10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7" action="ppaction://hlinksldjump"/>
              </a:rPr>
              <a:t>sz</a:t>
            </a:r>
            <a:r>
              <a:rPr lang="en-US" altLang="zh-TW" sz="1200" dirty="0" smtClean="0">
                <a:hlinkClick r:id="rId7" action="ppaction://hlinksldjump"/>
              </a:rPr>
              <a:t>=60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8" action="ppaction://hlinksldjump"/>
              </a:rPr>
              <a:t>sz</a:t>
            </a:r>
            <a:r>
              <a:rPr lang="en-US" altLang="zh-TW" sz="1200" dirty="0" smtClean="0">
                <a:hlinkClick r:id="rId8" action="ppaction://hlinksldjump"/>
              </a:rPr>
              <a:t>=110 m</a:t>
            </a:r>
            <a:endParaRPr lang="zh-TW" altLang="en-US" sz="1200" dirty="0"/>
          </a:p>
        </p:txBody>
      </p:sp>
      <p:sp>
        <p:nvSpPr>
          <p:cNvPr id="8" name="直線圖說文字 2 7"/>
          <p:cNvSpPr/>
          <p:nvPr/>
        </p:nvSpPr>
        <p:spPr>
          <a:xfrm>
            <a:off x="285720" y="3500438"/>
            <a:ext cx="928694" cy="642942"/>
          </a:xfrm>
          <a:prstGeom prst="borderCallout2">
            <a:avLst>
              <a:gd name="adj1" fmla="val 18750"/>
              <a:gd name="adj2" fmla="val 105840"/>
              <a:gd name="adj3" fmla="val 18750"/>
              <a:gd name="adj4" fmla="val 125787"/>
              <a:gd name="adj5" fmla="val 135196"/>
              <a:gd name="adj6" fmla="val 423642"/>
            </a:avLst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err="1" smtClean="0">
                <a:hlinkClick r:id="rId9" action="ppaction://hlinksldjump"/>
              </a:rPr>
              <a:t>sz</a:t>
            </a:r>
            <a:r>
              <a:rPr lang="en-US" altLang="zh-TW" sz="1200" dirty="0" smtClean="0">
                <a:hlinkClick r:id="rId9" action="ppaction://hlinksldjump"/>
              </a:rPr>
              <a:t>=10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10" action="ppaction://hlinksldjump"/>
              </a:rPr>
              <a:t>sz</a:t>
            </a:r>
            <a:r>
              <a:rPr lang="en-US" altLang="zh-TW" sz="1200" dirty="0" smtClean="0">
                <a:hlinkClick r:id="rId10" action="ppaction://hlinksldjump"/>
              </a:rPr>
              <a:t>=60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11" action="ppaction://hlinksldjump"/>
              </a:rPr>
              <a:t>sz</a:t>
            </a:r>
            <a:r>
              <a:rPr lang="en-US" altLang="zh-TW" sz="1200" dirty="0" smtClean="0">
                <a:hlinkClick r:id="rId11" action="ppaction://hlinksldjump"/>
              </a:rPr>
              <a:t>=110 m</a:t>
            </a:r>
            <a:endParaRPr lang="zh-TW" altLang="en-US" sz="1200" dirty="0"/>
          </a:p>
        </p:txBody>
      </p:sp>
      <p:sp>
        <p:nvSpPr>
          <p:cNvPr id="9" name="直線圖說文字 2 8"/>
          <p:cNvSpPr/>
          <p:nvPr/>
        </p:nvSpPr>
        <p:spPr>
          <a:xfrm>
            <a:off x="285720" y="4286256"/>
            <a:ext cx="928694" cy="642942"/>
          </a:xfrm>
          <a:prstGeom prst="borderCallout2">
            <a:avLst>
              <a:gd name="adj1" fmla="val 18750"/>
              <a:gd name="adj2" fmla="val 105840"/>
              <a:gd name="adj3" fmla="val 18750"/>
              <a:gd name="adj4" fmla="val 125787"/>
              <a:gd name="adj5" fmla="val 70138"/>
              <a:gd name="adj6" fmla="val 443543"/>
            </a:avLst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err="1" smtClean="0">
                <a:hlinkClick r:id="rId12" action="ppaction://hlinksldjump"/>
              </a:rPr>
              <a:t>sz</a:t>
            </a:r>
            <a:r>
              <a:rPr lang="en-US" altLang="zh-TW" sz="1200" dirty="0" smtClean="0">
                <a:hlinkClick r:id="rId12" action="ppaction://hlinksldjump"/>
              </a:rPr>
              <a:t>=10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13" action="ppaction://hlinksldjump"/>
              </a:rPr>
              <a:t>sz</a:t>
            </a:r>
            <a:r>
              <a:rPr lang="en-US" altLang="zh-TW" sz="1200" dirty="0" smtClean="0">
                <a:hlinkClick r:id="rId13" action="ppaction://hlinksldjump"/>
              </a:rPr>
              <a:t>=60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14" action="ppaction://hlinksldjump"/>
              </a:rPr>
              <a:t>sz</a:t>
            </a:r>
            <a:r>
              <a:rPr lang="en-US" altLang="zh-TW" sz="1200" dirty="0" smtClean="0">
                <a:hlinkClick r:id="rId14" action="ppaction://hlinksldjump"/>
              </a:rPr>
              <a:t>=110 m</a:t>
            </a:r>
            <a:endParaRPr lang="zh-TW" altLang="en-US" sz="1200" dirty="0"/>
          </a:p>
        </p:txBody>
      </p:sp>
      <p:sp>
        <p:nvSpPr>
          <p:cNvPr id="10" name="直線圖說文字 2 9"/>
          <p:cNvSpPr/>
          <p:nvPr/>
        </p:nvSpPr>
        <p:spPr>
          <a:xfrm>
            <a:off x="285720" y="5072074"/>
            <a:ext cx="928694" cy="642942"/>
          </a:xfrm>
          <a:prstGeom prst="borderCallout2">
            <a:avLst>
              <a:gd name="adj1" fmla="val 18750"/>
              <a:gd name="adj2" fmla="val 105840"/>
              <a:gd name="adj3" fmla="val 18750"/>
              <a:gd name="adj4" fmla="val 125787"/>
              <a:gd name="adj5" fmla="val -45576"/>
              <a:gd name="adj6" fmla="val 405730"/>
            </a:avLst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err="1" smtClean="0">
                <a:hlinkClick r:id="rId15" action="ppaction://hlinksldjump"/>
              </a:rPr>
              <a:t>sz</a:t>
            </a:r>
            <a:r>
              <a:rPr lang="en-US" altLang="zh-TW" sz="1200" dirty="0" smtClean="0">
                <a:hlinkClick r:id="rId15" action="ppaction://hlinksldjump"/>
              </a:rPr>
              <a:t>=10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16" action="ppaction://hlinksldjump"/>
              </a:rPr>
              <a:t>sz</a:t>
            </a:r>
            <a:r>
              <a:rPr lang="en-US" altLang="zh-TW" sz="1200" dirty="0" smtClean="0">
                <a:hlinkClick r:id="rId16" action="ppaction://hlinksldjump"/>
              </a:rPr>
              <a:t>=60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17" action="ppaction://hlinksldjump"/>
              </a:rPr>
              <a:t>sz</a:t>
            </a:r>
            <a:r>
              <a:rPr lang="en-US" altLang="zh-TW" sz="1200" dirty="0" smtClean="0">
                <a:hlinkClick r:id="rId17" action="ppaction://hlinksldjump"/>
              </a:rPr>
              <a:t>=110 m</a:t>
            </a:r>
            <a:endParaRPr lang="zh-TW" altLang="en-US" sz="1200" dirty="0"/>
          </a:p>
        </p:txBody>
      </p:sp>
      <p:sp>
        <p:nvSpPr>
          <p:cNvPr id="11" name="直線圖說文字 2 10"/>
          <p:cNvSpPr/>
          <p:nvPr/>
        </p:nvSpPr>
        <p:spPr>
          <a:xfrm>
            <a:off x="7786710" y="1928802"/>
            <a:ext cx="928694" cy="642942"/>
          </a:xfrm>
          <a:prstGeom prst="borderCallout2">
            <a:avLst>
              <a:gd name="adj1" fmla="val 18750"/>
              <a:gd name="adj2" fmla="val -6687"/>
              <a:gd name="adj3" fmla="val 18750"/>
              <a:gd name="adj4" fmla="val -28937"/>
              <a:gd name="adj5" fmla="val 208623"/>
              <a:gd name="adj6" fmla="val -230549"/>
            </a:avLst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err="1" smtClean="0">
                <a:hlinkClick r:id="rId18" action="ppaction://hlinksldjump"/>
              </a:rPr>
              <a:t>sz</a:t>
            </a:r>
            <a:r>
              <a:rPr lang="en-US" altLang="zh-TW" sz="1200" dirty="0" smtClean="0">
                <a:hlinkClick r:id="rId18" action="ppaction://hlinksldjump"/>
              </a:rPr>
              <a:t>=10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19" action="ppaction://hlinksldjump"/>
              </a:rPr>
              <a:t>sz</a:t>
            </a:r>
            <a:r>
              <a:rPr lang="en-US" altLang="zh-TW" sz="1200" dirty="0" smtClean="0">
                <a:hlinkClick r:id="rId19" action="ppaction://hlinksldjump"/>
              </a:rPr>
              <a:t>=60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20" action="ppaction://hlinksldjump"/>
              </a:rPr>
              <a:t>sz</a:t>
            </a:r>
            <a:r>
              <a:rPr lang="en-US" altLang="zh-TW" sz="1200" dirty="0" smtClean="0">
                <a:hlinkClick r:id="rId20" action="ppaction://hlinksldjump"/>
              </a:rPr>
              <a:t>=110 m</a:t>
            </a:r>
            <a:endParaRPr lang="zh-TW" altLang="en-US" sz="1200" dirty="0"/>
          </a:p>
        </p:txBody>
      </p:sp>
      <p:sp>
        <p:nvSpPr>
          <p:cNvPr id="12" name="直線圖說文字 2 11"/>
          <p:cNvSpPr/>
          <p:nvPr/>
        </p:nvSpPr>
        <p:spPr>
          <a:xfrm>
            <a:off x="7786710" y="2714620"/>
            <a:ext cx="928694" cy="642942"/>
          </a:xfrm>
          <a:prstGeom prst="borderCallout2">
            <a:avLst>
              <a:gd name="adj1" fmla="val 18750"/>
              <a:gd name="adj2" fmla="val -6687"/>
              <a:gd name="adj3" fmla="val 18750"/>
              <a:gd name="adj4" fmla="val -28937"/>
              <a:gd name="adj5" fmla="val 91072"/>
              <a:gd name="adj6" fmla="val -152182"/>
            </a:avLst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err="1" smtClean="0">
                <a:hlinkClick r:id="rId21" action="ppaction://hlinksldjump"/>
              </a:rPr>
              <a:t>sz</a:t>
            </a:r>
            <a:r>
              <a:rPr lang="en-US" altLang="zh-TW" sz="1200" dirty="0" smtClean="0">
                <a:hlinkClick r:id="rId21" action="ppaction://hlinksldjump"/>
              </a:rPr>
              <a:t>=10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22" action="ppaction://hlinksldjump"/>
              </a:rPr>
              <a:t>sz</a:t>
            </a:r>
            <a:r>
              <a:rPr lang="en-US" altLang="zh-TW" sz="1200" dirty="0" smtClean="0">
                <a:hlinkClick r:id="rId22" action="ppaction://hlinksldjump"/>
              </a:rPr>
              <a:t>=60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23" action="ppaction://hlinksldjump"/>
              </a:rPr>
              <a:t>sz</a:t>
            </a:r>
            <a:r>
              <a:rPr lang="en-US" altLang="zh-TW" sz="1200" dirty="0" smtClean="0">
                <a:hlinkClick r:id="rId23" action="ppaction://hlinksldjump"/>
              </a:rPr>
              <a:t>=110 m</a:t>
            </a:r>
            <a:endParaRPr lang="zh-TW" altLang="en-US" sz="1200" dirty="0"/>
          </a:p>
        </p:txBody>
      </p:sp>
      <p:sp>
        <p:nvSpPr>
          <p:cNvPr id="13" name="直線圖說文字 2 12"/>
          <p:cNvSpPr/>
          <p:nvPr/>
        </p:nvSpPr>
        <p:spPr>
          <a:xfrm>
            <a:off x="7786710" y="3500438"/>
            <a:ext cx="928694" cy="642942"/>
          </a:xfrm>
          <a:prstGeom prst="borderCallout2">
            <a:avLst>
              <a:gd name="adj1" fmla="val 18750"/>
              <a:gd name="adj2" fmla="val -6687"/>
              <a:gd name="adj3" fmla="val 18750"/>
              <a:gd name="adj4" fmla="val -28937"/>
              <a:gd name="adj5" fmla="val 80914"/>
              <a:gd name="adj6" fmla="val -247628"/>
            </a:avLst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err="1" smtClean="0">
                <a:hlinkClick r:id="rId24" action="ppaction://hlinksldjump"/>
              </a:rPr>
              <a:t>sz</a:t>
            </a:r>
            <a:r>
              <a:rPr lang="en-US" altLang="zh-TW" sz="1200" dirty="0" smtClean="0">
                <a:hlinkClick r:id="rId24" action="ppaction://hlinksldjump"/>
              </a:rPr>
              <a:t>=10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25" action="ppaction://hlinksldjump"/>
              </a:rPr>
              <a:t>sz</a:t>
            </a:r>
            <a:r>
              <a:rPr lang="en-US" altLang="zh-TW" sz="1200" dirty="0" smtClean="0">
                <a:hlinkClick r:id="rId25" action="ppaction://hlinksldjump"/>
              </a:rPr>
              <a:t>=60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26" action="ppaction://hlinksldjump"/>
              </a:rPr>
              <a:t>sz</a:t>
            </a:r>
            <a:r>
              <a:rPr lang="en-US" altLang="zh-TW" sz="1200" dirty="0" smtClean="0">
                <a:hlinkClick r:id="rId26" action="ppaction://hlinksldjump"/>
              </a:rPr>
              <a:t>=110 m</a:t>
            </a:r>
            <a:endParaRPr lang="zh-TW" altLang="en-US" sz="1200" dirty="0"/>
          </a:p>
        </p:txBody>
      </p:sp>
      <p:sp>
        <p:nvSpPr>
          <p:cNvPr id="14" name="直線圖說文字 2 13"/>
          <p:cNvSpPr/>
          <p:nvPr/>
        </p:nvSpPr>
        <p:spPr>
          <a:xfrm>
            <a:off x="7786710" y="4286256"/>
            <a:ext cx="928694" cy="642942"/>
          </a:xfrm>
          <a:prstGeom prst="borderCallout2">
            <a:avLst>
              <a:gd name="adj1" fmla="val 18750"/>
              <a:gd name="adj2" fmla="val -6687"/>
              <a:gd name="adj3" fmla="val 18750"/>
              <a:gd name="adj4" fmla="val -28937"/>
              <a:gd name="adj5" fmla="val -35185"/>
              <a:gd name="adj6" fmla="val -191365"/>
            </a:avLst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err="1" smtClean="0">
                <a:hlinkClick r:id="rId27" action="ppaction://hlinksldjump"/>
              </a:rPr>
              <a:t>sz</a:t>
            </a:r>
            <a:r>
              <a:rPr lang="en-US" altLang="zh-TW" sz="1200" dirty="0" smtClean="0">
                <a:hlinkClick r:id="rId27" action="ppaction://hlinksldjump"/>
              </a:rPr>
              <a:t>=10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28" action="ppaction://hlinksldjump"/>
              </a:rPr>
              <a:t>sz</a:t>
            </a:r>
            <a:r>
              <a:rPr lang="en-US" altLang="zh-TW" sz="1200" dirty="0" smtClean="0">
                <a:hlinkClick r:id="rId28" action="ppaction://hlinksldjump"/>
              </a:rPr>
              <a:t>=60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29" action="ppaction://hlinksldjump"/>
              </a:rPr>
              <a:t>sz</a:t>
            </a:r>
            <a:r>
              <a:rPr lang="en-US" altLang="zh-TW" sz="1200" dirty="0" smtClean="0">
                <a:hlinkClick r:id="rId29" action="ppaction://hlinksldjump"/>
              </a:rPr>
              <a:t>=110 m</a:t>
            </a:r>
            <a:endParaRPr lang="zh-TW" altLang="en-US" sz="1200" dirty="0"/>
          </a:p>
        </p:txBody>
      </p:sp>
      <p:sp>
        <p:nvSpPr>
          <p:cNvPr id="15" name="直線圖說文字 2 14"/>
          <p:cNvSpPr/>
          <p:nvPr/>
        </p:nvSpPr>
        <p:spPr>
          <a:xfrm>
            <a:off x="7786710" y="5072074"/>
            <a:ext cx="928694" cy="642942"/>
          </a:xfrm>
          <a:prstGeom prst="borderCallout2">
            <a:avLst>
              <a:gd name="adj1" fmla="val 18750"/>
              <a:gd name="adj2" fmla="val -6687"/>
              <a:gd name="adj3" fmla="val 18750"/>
              <a:gd name="adj4" fmla="val -28937"/>
              <a:gd name="adj5" fmla="val -71466"/>
              <a:gd name="adj6" fmla="val -246624"/>
            </a:avLst>
          </a:prstGeom>
          <a:ln w="190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err="1" smtClean="0">
                <a:hlinkClick r:id="rId30" action="ppaction://hlinksldjump"/>
              </a:rPr>
              <a:t>sz</a:t>
            </a:r>
            <a:r>
              <a:rPr lang="en-US" altLang="zh-TW" sz="1200" dirty="0" smtClean="0">
                <a:hlinkClick r:id="rId30" action="ppaction://hlinksldjump"/>
              </a:rPr>
              <a:t>=10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31" action="ppaction://hlinksldjump"/>
              </a:rPr>
              <a:t>sz</a:t>
            </a:r>
            <a:r>
              <a:rPr lang="en-US" altLang="zh-TW" sz="1200" dirty="0" smtClean="0">
                <a:hlinkClick r:id="rId31" action="ppaction://hlinksldjump"/>
              </a:rPr>
              <a:t>=60 m</a:t>
            </a:r>
            <a:endParaRPr lang="en-US" altLang="zh-TW" sz="1200" dirty="0" smtClean="0"/>
          </a:p>
          <a:p>
            <a:pPr algn="ctr"/>
            <a:r>
              <a:rPr lang="en-US" altLang="zh-TW" sz="1200" dirty="0" err="1" smtClean="0">
                <a:hlinkClick r:id="rId32" action="ppaction://hlinksldjump"/>
              </a:rPr>
              <a:t>sz</a:t>
            </a:r>
            <a:r>
              <a:rPr lang="en-US" altLang="zh-TW" sz="1200" dirty="0" smtClean="0">
                <a:hlinkClick r:id="rId32" action="ppaction://hlinksldjump"/>
              </a:rPr>
              <a:t>=110 m</a:t>
            </a:r>
            <a:endParaRPr lang="zh-TW" altLang="en-US" sz="1200" dirty="0"/>
          </a:p>
        </p:txBody>
      </p:sp>
      <p:sp>
        <p:nvSpPr>
          <p:cNvPr id="16" name="標題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 Results</a:t>
            </a:r>
            <a:endParaRPr lang="zh-TW" alt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7E9C-2889-43A1-B012-3D3363F3427D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Workspace\QPE\NX2D_TL_Model_Azimuth\TL_SZ10_RZ10_C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319962" cy="5492750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B074-9434-46E5-A961-EA872C7F1BCB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orkspace\QPE\NX2D_TL_Model_Azimuth\TL_SZ10_RZ10_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3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33AA-379F-46BE-92A7-976ECEA706EE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orkspace\QPE\NX2D_TL_Model_Azimuth\TL_SZ10_RZ10_D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13" y="722332"/>
            <a:ext cx="7319962" cy="5492750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AD7-5AF0-49B5-85DC-B1B25246E7FB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orkspace\QPE\NX2D_TL_Model_Azimuth\TL_SZ10_RZ10_D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2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F0ED-0D32-4EBF-B2C9-A00CF3942033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Ambient Noise </a:t>
            </a:r>
            <a:r>
              <a:rPr lang="en-US" altLang="zh-TW" dirty="0" smtClean="0"/>
              <a:t>Levels (April, 200</a:t>
            </a:r>
            <a:r>
              <a:rPr lang="en-US" dirty="0" smtClean="0"/>
              <a:t>8)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B48200-0A9C-4554-8FFC-D6DD1FB3C55A}" type="datetime3">
              <a:rPr lang="en-US" altLang="zh-TW" smtClean="0"/>
              <a:pPr>
                <a:defRPr/>
              </a:pPr>
              <a:t>13 January 2009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D0FC1-9DE0-46C7-A877-54E86815678A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6615" y="3929066"/>
            <a:ext cx="4153948" cy="22860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6314" y="3921124"/>
            <a:ext cx="4130606" cy="229395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圖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2" y="1428736"/>
            <a:ext cx="4429140" cy="221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向下箭號 8"/>
          <p:cNvSpPr/>
          <p:nvPr/>
        </p:nvSpPr>
        <p:spPr>
          <a:xfrm>
            <a:off x="3857607" y="2357422"/>
            <a:ext cx="214312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 flipV="1">
            <a:off x="6286497" y="2285987"/>
            <a:ext cx="214312" cy="42862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606782" y="2000234"/>
            <a:ext cx="822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7</a:t>
            </a:r>
            <a:r>
              <a:rPr lang="zh-TW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rPr>
              <a:t>節風速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000747" y="2714612"/>
            <a:ext cx="9032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16</a:t>
            </a:r>
            <a:r>
              <a:rPr lang="zh-TW" altLang="en-US" sz="1400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節風速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Workspace\QPE\NX2D_TL_Model_Azimuth\TL_SZ10_RZ10_H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2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329D-C432-4538-84C6-3FD369C52E4D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Workspace\QPE\NX2D_TL_Model_Azimuth\TL_SZ10_RZ10_S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3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22F6-587B-40CC-A656-EF5F555956EB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Workspace\QPE\NX2D_TL_Model_Azimuth\TL_SZ10_RZ10_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2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96B-157E-41E3-813D-B40AFC7F6CD7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Workspace\QPE\NX2D_TL_Model_Azimuth\TL_SZ10_RZ10_S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3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35523-2859-45EC-B3CE-6E395C9497B8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Workspace\QPE\NX2D_TL_Model_Azimuth\TL_SZ10_RZ10_S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2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905E-C623-414A-8609-AC187101A1D3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Workspace\QPE\NX2D_TL_Model_Azimuth\TL_SZ10_RZ10_S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3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EAD7-B4E4-4EED-902C-E6285CE986E9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Workspace\QPE\NX2D_TL_Model_Azimuth\TL_SZ60_RZ10_C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3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FF77-AAFC-49F6-ABD9-B0858862885F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Workspace\QPE\NX2D_TL_Model_Azimuth\TL_SZ60_RZ10_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2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959-96F0-42BD-AA8A-6227C5506D38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Workspace\QPE\NX2D_TL_Model_Azimuth\TL_SZ60_RZ10_D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3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913E-9A2D-4423-B8D9-664929992EFD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Workspace\QPE\NX2D_TL_Model_Azimuth\TL_SZ60_RZ10_D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3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F33DB-622A-448C-8564-0DAC2DE79FAC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QPE_08_Pilot_VLA_deployment_1b_b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Workspace\QPE\NX2D_TL_Model_Azimuth\TL_SZ60_RZ10_H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3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1D29-E503-4367-B53D-1B97EF764EDB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Workspace\QPE\NX2D_TL_Model_Azimuth\TL_SZ60_RZ10_S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3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A8150-F275-4C80-82B5-AC6A5CFB103A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Workspace\QPE\NX2D_TL_Model_Azimuth\TL_SZ60_RZ10_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2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E025-59F7-4C29-8F14-4D1C2A683EAC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Workspace\QPE\NX2D_TL_Model_Azimuth\TL_SZ60_RZ10_S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2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733E-7818-44BC-8D54-7C65763F6736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Workspace\QPE\NX2D_TL_Model_Azimuth\TL_SZ60_RZ10_S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2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F285-7C4F-4BC8-B36C-910E4196D20C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Workspace\QPE\NX2D_TL_Model_Azimuth\TL_SZ60_RZ10_S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13" y="722332"/>
            <a:ext cx="7319962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0D72C-80BF-4F89-895F-73F6F110B0E3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Workspace\QPE\NX2D_TL_Model_Azimuth\TL_SZ110_RZ10_C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2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F09D-C640-4FF1-B9E7-F8005D476A82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Workspace\QPE\NX2D_TL_Model_Azimuth\TL_SZ110_RZ10_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3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B9A3-A2C6-4F60-AEF9-B57C11ACB4B1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Workspace\QPE\NX2D_TL_Model_Azimuth\TL_SZ110_RZ10_D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3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0D04-07B3-4E2F-9D1F-2C1876886E86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Workspace\QPE\NX2D_TL_Model_Azimuth\TL_SZ110_RZ10_D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3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D3B1-B23A-4475-9CE2-72381676164B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C4BB-2793-49CE-9C5A-A6253214B46A}" type="datetime1">
              <a:rPr lang="zh-TW" altLang="en-US"/>
              <a:pPr/>
              <a:t>2009/1/13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000">
                <a:latin typeface="+mj-lt"/>
                <a:ea typeface="+mj-ea"/>
                <a:cs typeface="+mj-cs"/>
              </a:rPr>
              <a:t>Vertical Displacements – Top Phone</a:t>
            </a:r>
          </a:p>
        </p:txBody>
      </p:sp>
      <p:pic>
        <p:nvPicPr>
          <p:cNvPr id="21507" name="Picture 2" descr="G:\QPE\TP_QPE_OR1\vdi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4546" t="5219" r="4546"/>
          <a:stretch>
            <a:fillRect/>
          </a:stretch>
        </p:blipFill>
        <p:spPr>
          <a:xfrm>
            <a:off x="857250" y="1214438"/>
            <a:ext cx="7143750" cy="5575300"/>
          </a:xfrm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740650" y="1962150"/>
            <a:ext cx="100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600" b="1">
                <a:latin typeface="Times New Roman" pitchFamily="18" charset="0"/>
              </a:rPr>
              <a:t>14.4 mins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740650" y="3308350"/>
            <a:ext cx="100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600" b="1">
                <a:latin typeface="Times New Roman" pitchFamily="18" charset="0"/>
              </a:rPr>
              <a:t>28.8 mins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740650" y="4581525"/>
            <a:ext cx="1009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600" b="1">
                <a:latin typeface="Times New Roman" pitchFamily="18" charset="0"/>
              </a:rPr>
              <a:t>28.8 mins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740650" y="5734050"/>
            <a:ext cx="958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1600" b="1">
                <a:latin typeface="Times New Roman" pitchFamily="18" charset="0"/>
              </a:rPr>
              <a:t>144 mins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Workspace\QPE\NX2D_TL_Model_Azimuth\TL_SZ110_RZ10_H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2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23A9-7160-4DEA-9BE1-2D3C71932819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Workspace\QPE\NX2D_TL_Model_Azimuth\TL_SZ110_RZ10_S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319963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C518-763B-45F7-A4B0-EF5176B864B5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Workspace\QPE\NX2D_TL_Model_Azimuth\TL_SZ110_RZ10_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2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59860-CAB4-4178-8EAC-8B8D0C2448E1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Workspace\QPE\NX2D_TL_Model_Azimuth\TL_SZ110_RZ10_S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3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4A80-00C8-4F46-81E3-7C5FECD0F4D6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Workspace\QPE\NX2D_TL_Model_Azimuth\TL_SZ110_RZ10_S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2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DF0-AD9F-4FB5-9E1E-F2D83C8F3232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Workspace\QPE\NX2D_TL_Model_Azimuth\TL_SZ110_RZ10_S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22332"/>
            <a:ext cx="7319962" cy="5492750"/>
          </a:xfrm>
          <a:prstGeom prst="rect">
            <a:avLst/>
          </a:prstGeom>
          <a:noFill/>
        </p:spPr>
      </p:pic>
      <p:sp>
        <p:nvSpPr>
          <p:cNvPr id="3" name="文字方塊 2"/>
          <p:cNvSpPr txBox="1"/>
          <p:nvPr/>
        </p:nvSpPr>
        <p:spPr>
          <a:xfrm>
            <a:off x="1571604" y="57864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3" action="ppaction://hlinksldjump"/>
              </a:rPr>
              <a:t>back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A759-794D-4DDF-A6E9-64AEF5E2318D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Propagation Ranges in Specific TL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EB1A-9D4F-412E-8DC2-D9500D44AB76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56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142984"/>
            <a:ext cx="4929190" cy="269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14752"/>
            <a:ext cx="4929190" cy="269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49571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3714752"/>
            <a:ext cx="495717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57275"/>
            <a:ext cx="76200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2009 Experiment Plan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995D-3621-41D6-827E-5CBD81C82BF9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57</a:t>
            </a:fld>
            <a:endParaRPr lang="zh-TW" altLang="en-US"/>
          </a:p>
        </p:txBody>
      </p:sp>
      <p:pic>
        <p:nvPicPr>
          <p:cNvPr id="10" name="Picture 4" descr="DSCF53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2786294"/>
            <a:ext cx="2286016" cy="1714276"/>
          </a:xfrm>
          <a:prstGeom prst="rect">
            <a:avLst/>
          </a:prstGeom>
          <a:noFill/>
          <a:ln/>
        </p:spPr>
      </p:pic>
      <p:pic>
        <p:nvPicPr>
          <p:cNvPr id="3076" name="Picture 4" descr="E:\Album\Album_B\080428-30_QPE_April_Exp\DSCF7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4622916"/>
            <a:ext cx="2313388" cy="1735042"/>
          </a:xfrm>
          <a:prstGeom prst="rect">
            <a:avLst/>
          </a:prstGeom>
          <a:noFill/>
        </p:spPr>
      </p:pic>
      <p:pic>
        <p:nvPicPr>
          <p:cNvPr id="3078" name="Picture 6" descr="E:\Album\Album_B\080830_東北秋季實驗\2008083116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857496"/>
            <a:ext cx="2286475" cy="1714512"/>
          </a:xfrm>
          <a:prstGeom prst="rect">
            <a:avLst/>
          </a:prstGeom>
          <a:noFill/>
        </p:spPr>
      </p:pic>
      <p:pic>
        <p:nvPicPr>
          <p:cNvPr id="3079" name="Picture 7" descr="E:\Album\Album_B\080830_東北秋季實驗\DSCF74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643446"/>
            <a:ext cx="228598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Measurement of Seabed Reflection </a:t>
            </a:r>
            <a:r>
              <a:rPr lang="en-US" altLang="zh-TW" dirty="0" err="1" smtClean="0"/>
              <a:t>Coef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995D-3621-41D6-827E-5CBD81C82BF9}" type="datetime3">
              <a:rPr lang="en-US" altLang="zh-TW" smtClean="0"/>
              <a:pPr/>
              <a:t>13 January 2009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D53A-ECCE-4804-8947-FCFA0D2B4E79}" type="slidenum">
              <a:rPr lang="zh-TW" altLang="en-US" smtClean="0"/>
              <a:pPr/>
              <a:t>58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965" y="2500306"/>
            <a:ext cx="593798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5500694" y="857232"/>
            <a:ext cx="340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Collaborated with Charles </a:t>
            </a:r>
            <a:r>
              <a:rPr lang="en-US" altLang="zh-TW" dirty="0" smtClean="0"/>
              <a:t>Holland</a:t>
            </a:r>
            <a:endParaRPr lang="zh-TW" altLang="en-US" dirty="0"/>
          </a:p>
        </p:txBody>
      </p:sp>
      <p:pic>
        <p:nvPicPr>
          <p:cNvPr id="8" name="Picture 4" descr="shru_diagram-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038501"/>
            <a:ext cx="1837611" cy="317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6643702" y="191666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SHRU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500810" y="2261708"/>
            <a:ext cx="2286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sampling freq.: 9765.625 Hz</a:t>
            </a:r>
          </a:p>
          <a:p>
            <a:r>
              <a:rPr lang="en-US" altLang="zh-TW" sz="1400" dirty="0" smtClean="0"/>
              <a:t>operation time: 30 days</a:t>
            </a:r>
          </a:p>
          <a:p>
            <a:r>
              <a:rPr lang="en-US" altLang="zh-TW" sz="1400" dirty="0" smtClean="0"/>
              <a:t>max. depth: 1,000 ft</a:t>
            </a:r>
            <a:endParaRPr lang="zh-TW" altLang="en-US" sz="1400" dirty="0"/>
          </a:p>
        </p:txBody>
      </p:sp>
      <p:sp>
        <p:nvSpPr>
          <p:cNvPr id="13" name="向右箭號 12"/>
          <p:cNvSpPr/>
          <p:nvPr/>
        </p:nvSpPr>
        <p:spPr>
          <a:xfrm>
            <a:off x="5786446" y="4572008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C8A7-681E-406B-B989-B1C970A2D5A0}" type="datetime1">
              <a:rPr lang="zh-TW" altLang="en-US"/>
              <a:pPr/>
              <a:t>2009/1/13</a:t>
            </a:fld>
            <a:endParaRPr lang="en-US" altLang="zh-TW"/>
          </a:p>
        </p:txBody>
      </p:sp>
      <p:sp>
        <p:nvSpPr>
          <p:cNvPr id="22530" name="標題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TW"/>
              <a:t>Array Tilting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28688"/>
            <a:ext cx="4572000" cy="2857500"/>
          </a:xfrm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50"/>
            <a:ext cx="45720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5"/>
            <a:ext cx="4572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86188"/>
            <a:ext cx="4572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文字方塊 7"/>
          <p:cNvSpPr txBox="1">
            <a:spLocks noChangeArrowheads="1"/>
          </p:cNvSpPr>
          <p:nvPr/>
        </p:nvSpPr>
        <p:spPr bwMode="auto">
          <a:xfrm>
            <a:off x="2428875" y="1357313"/>
            <a:ext cx="765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Task 1</a:t>
            </a:r>
          </a:p>
        </p:txBody>
      </p:sp>
      <p:sp>
        <p:nvSpPr>
          <p:cNvPr id="22536" name="文字方塊 8"/>
          <p:cNvSpPr txBox="1">
            <a:spLocks noChangeArrowheads="1"/>
          </p:cNvSpPr>
          <p:nvPr/>
        </p:nvSpPr>
        <p:spPr bwMode="auto">
          <a:xfrm>
            <a:off x="6850063" y="1357313"/>
            <a:ext cx="765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Task 2</a:t>
            </a:r>
          </a:p>
        </p:txBody>
      </p:sp>
      <p:sp>
        <p:nvSpPr>
          <p:cNvPr id="22537" name="文字方塊 9"/>
          <p:cNvSpPr txBox="1">
            <a:spLocks noChangeArrowheads="1"/>
          </p:cNvSpPr>
          <p:nvPr/>
        </p:nvSpPr>
        <p:spPr bwMode="auto">
          <a:xfrm>
            <a:off x="2428875" y="4344988"/>
            <a:ext cx="765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Task 3</a:t>
            </a:r>
          </a:p>
        </p:txBody>
      </p:sp>
      <p:sp>
        <p:nvSpPr>
          <p:cNvPr id="22538" name="文字方塊 10"/>
          <p:cNvSpPr txBox="1">
            <a:spLocks noChangeArrowheads="1"/>
          </p:cNvSpPr>
          <p:nvPr/>
        </p:nvSpPr>
        <p:spPr bwMode="auto">
          <a:xfrm>
            <a:off x="7000875" y="4344988"/>
            <a:ext cx="765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Task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498B-04C8-48B2-B03C-2064F99C7E6D}" type="datetime1">
              <a:rPr lang="zh-TW" altLang="en-US"/>
              <a:pPr/>
              <a:t>2009/1/13</a:t>
            </a:fld>
            <a:endParaRPr lang="en-US" altLang="zh-TW"/>
          </a:p>
        </p:txBody>
      </p:sp>
      <p:pic>
        <p:nvPicPr>
          <p:cNvPr id="23554" name="Picture 2" descr="G:\QPE\新增資料夾\Temperature_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06550" y="214313"/>
            <a:ext cx="7537450" cy="5643562"/>
          </a:xfrm>
        </p:spPr>
      </p:pic>
      <p:pic>
        <p:nvPicPr>
          <p:cNvPr id="23555" name="Picture 5" descr="G:\QPE\Map\map_om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48150"/>
            <a:ext cx="34861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標題 1"/>
          <p:cNvSpPr>
            <a:spLocks noGrp="1"/>
          </p:cNvSpPr>
          <p:nvPr>
            <p:ph type="title" idx="4294967295"/>
          </p:nvPr>
        </p:nvSpPr>
        <p:spPr>
          <a:xfrm>
            <a:off x="71438" y="0"/>
            <a:ext cx="8229600" cy="1143000"/>
          </a:xfrm>
        </p:spPr>
        <p:txBody>
          <a:bodyPr/>
          <a:lstStyle/>
          <a:p>
            <a:pPr algn="l"/>
            <a:r>
              <a:rPr lang="en-US" altLang="zh-TW"/>
              <a:t>Temperature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3302-DF93-4ADD-9E1F-663D0E008171}" type="datetime1">
              <a:rPr lang="zh-TW" altLang="en-US"/>
              <a:pPr/>
              <a:t>2009/1/13</a:t>
            </a:fld>
            <a:endParaRPr lang="en-US" altLang="zh-TW"/>
          </a:p>
        </p:txBody>
      </p:sp>
      <p:pic>
        <p:nvPicPr>
          <p:cNvPr id="24578" name="Picture 2" descr="G:\QPE\新增資料夾\Temperature_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14550" y="0"/>
            <a:ext cx="6958013" cy="5208588"/>
          </a:xfrm>
        </p:spPr>
      </p:pic>
      <p:pic>
        <p:nvPicPr>
          <p:cNvPr id="24579" name="Picture 5" descr="G:\QPE\Map\map_om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48150"/>
            <a:ext cx="34861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標題 1"/>
          <p:cNvSpPr>
            <a:spLocks noGrp="1"/>
          </p:cNvSpPr>
          <p:nvPr>
            <p:ph type="title" idx="4294967295"/>
          </p:nvPr>
        </p:nvSpPr>
        <p:spPr>
          <a:xfrm>
            <a:off x="71438" y="0"/>
            <a:ext cx="8229600" cy="1143000"/>
          </a:xfrm>
        </p:spPr>
        <p:txBody>
          <a:bodyPr/>
          <a:lstStyle/>
          <a:p>
            <a:pPr algn="l"/>
            <a:r>
              <a:rPr lang="en-US" altLang="zh-TW"/>
              <a:t>Temperature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970A6-A2F8-4D48-9F74-677E365F77EC}" type="datetime1">
              <a:rPr lang="zh-TW" altLang="en-US"/>
              <a:pPr/>
              <a:t>2009/1/13</a:t>
            </a:fld>
            <a:endParaRPr lang="en-US" altLang="zh-TW"/>
          </a:p>
        </p:txBody>
      </p:sp>
      <p:pic>
        <p:nvPicPr>
          <p:cNvPr id="25602" name="Picture 2" descr="G:\QPE\新增資料夾\Temperature_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82800" y="214313"/>
            <a:ext cx="7061200" cy="4857750"/>
          </a:xfrm>
        </p:spPr>
      </p:pic>
      <p:pic>
        <p:nvPicPr>
          <p:cNvPr id="25603" name="Picture 5" descr="G:\QPE\Map\map_om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48150"/>
            <a:ext cx="34861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標題 1"/>
          <p:cNvSpPr>
            <a:spLocks noGrp="1"/>
          </p:cNvSpPr>
          <p:nvPr>
            <p:ph type="title" idx="4294967295"/>
          </p:nvPr>
        </p:nvSpPr>
        <p:spPr>
          <a:xfrm>
            <a:off x="71438" y="71438"/>
            <a:ext cx="8229600" cy="1143000"/>
          </a:xfrm>
        </p:spPr>
        <p:txBody>
          <a:bodyPr/>
          <a:lstStyle/>
          <a:p>
            <a:pPr algn="l"/>
            <a:r>
              <a:rPr lang="en-US" altLang="zh-TW"/>
              <a:t>Temperature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自訂正式">
      <a:majorFont>
        <a:latin typeface="Georg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647</Words>
  <Application>Microsoft Office PowerPoint</Application>
  <PresentationFormat>如螢幕大小 (4:3)</PresentationFormat>
  <Paragraphs>275</Paragraphs>
  <Slides>58</Slides>
  <Notes>1</Notes>
  <HiddenSlides>30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59" baseType="lpstr">
      <vt:lpstr>Office 佈景主題</vt:lpstr>
      <vt:lpstr>Taiwan Side Pilot Study:  Preliminary Results of Acoustics Experiment and Simulation &amp; 2009 Experiment Plan: Measurement, Instrument, Deployment</vt:lpstr>
      <vt:lpstr>Outline</vt:lpstr>
      <vt:lpstr>Ambient Noise Levels (April, 2008)</vt:lpstr>
      <vt:lpstr>投影片 4</vt:lpstr>
      <vt:lpstr>Vertical Displacements – Top Phone</vt:lpstr>
      <vt:lpstr>Array Tilting</vt:lpstr>
      <vt:lpstr>Temperature Data</vt:lpstr>
      <vt:lpstr>Temperature Data</vt:lpstr>
      <vt:lpstr>Temperature Data</vt:lpstr>
      <vt:lpstr>Temperature Data</vt:lpstr>
      <vt:lpstr>Source Signal</vt:lpstr>
      <vt:lpstr> OMAS Run Event 4A</vt:lpstr>
      <vt:lpstr>1100 Hz HFM</vt:lpstr>
      <vt:lpstr>1100 Hz HFM</vt:lpstr>
      <vt:lpstr>Simulation</vt:lpstr>
      <vt:lpstr>Simulation</vt:lpstr>
      <vt:lpstr>Uncertainty on Bathymetry</vt:lpstr>
      <vt:lpstr>N x 2D TL Simulation</vt:lpstr>
      <vt:lpstr>Ocean Environments</vt:lpstr>
      <vt:lpstr>Model Scheme</vt:lpstr>
      <vt:lpstr>TL in Range-dependent Environments</vt:lpstr>
      <vt:lpstr>Transmission Loss at Azimuths</vt:lpstr>
      <vt:lpstr>Modeling Conditions</vt:lpstr>
      <vt:lpstr>Simulation Locations</vt:lpstr>
      <vt:lpstr>Simulation Results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Propagation Ranges in Specific TL</vt:lpstr>
      <vt:lpstr>2009 Experiment Plan</vt:lpstr>
      <vt:lpstr>Measurement of Seabed Reflection Coef.</vt:lpstr>
    </vt:vector>
  </TitlesOfParts>
  <Company>National Taiwan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Hsiang-Chih Chan</dc:creator>
  <cp:lastModifiedBy> </cp:lastModifiedBy>
  <cp:revision>178</cp:revision>
  <dcterms:created xsi:type="dcterms:W3CDTF">2009-01-03T01:47:25Z</dcterms:created>
  <dcterms:modified xsi:type="dcterms:W3CDTF">2009-01-12T20:44:43Z</dcterms:modified>
</cp:coreProperties>
</file>