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39" r:id="rId1"/>
  </p:sldMasterIdLst>
  <p:notesMasterIdLst>
    <p:notesMasterId r:id="rId19"/>
  </p:notesMasterIdLst>
  <p:handoutMasterIdLst>
    <p:handoutMasterId r:id="rId20"/>
  </p:handoutMasterIdLst>
  <p:sldIdLst>
    <p:sldId id="263" r:id="rId2"/>
    <p:sldId id="375" r:id="rId3"/>
    <p:sldId id="330" r:id="rId4"/>
    <p:sldId id="394" r:id="rId5"/>
    <p:sldId id="395" r:id="rId6"/>
    <p:sldId id="397" r:id="rId7"/>
    <p:sldId id="366" r:id="rId8"/>
    <p:sldId id="396" r:id="rId9"/>
    <p:sldId id="398" r:id="rId10"/>
    <p:sldId id="399" r:id="rId11"/>
    <p:sldId id="317" r:id="rId12"/>
    <p:sldId id="400" r:id="rId13"/>
    <p:sldId id="405" r:id="rId14"/>
    <p:sldId id="389" r:id="rId15"/>
    <p:sldId id="401" r:id="rId16"/>
    <p:sldId id="402" r:id="rId17"/>
    <p:sldId id="404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C2C"/>
    <a:srgbClr val="384D9C"/>
    <a:srgbClr val="CDD74C"/>
    <a:srgbClr val="031C33"/>
    <a:srgbClr val="8DC7F0"/>
    <a:srgbClr val="27668F"/>
    <a:srgbClr val="4980A7"/>
    <a:srgbClr val="17365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3742"/>
  </p:normalViewPr>
  <p:slideViewPr>
    <p:cSldViewPr snapToGrid="0" snapToObjects="1">
      <p:cViewPr varScale="1">
        <p:scale>
          <a:sx n="122" d="100"/>
          <a:sy n="122" d="100"/>
        </p:scale>
        <p:origin x="164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500D602-D085-C943-8778-860563458B89}" type="datetimeFigureOut">
              <a:rPr lang="en-US"/>
              <a:pPr>
                <a:defRPr/>
              </a:pPr>
              <a:t>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A2CF55-2640-2446-9CAE-B9AB6528D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204690-82ED-A748-8DC1-89B31612ECC9}" type="datetimeFigureOut">
              <a:rPr lang="en-US"/>
              <a:pPr>
                <a:defRPr/>
              </a:pPr>
              <a:t>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FEC5A1-0C32-AD49-AE76-AFA24C5C3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90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76D9-E511-A14E-A87F-87AD6B5424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06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3AB3-57DD-401F-8862-2E25E5F220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54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400 MW, the first block that goes on sale this summer (today!)</a:t>
            </a:r>
          </a:p>
          <a:p>
            <a:endParaRPr lang="en-US" sz="1200" dirty="0"/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Every day, we develop and use cutting edge techniques and engineering solutions to achieve our mission.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76D9-E511-A14E-A87F-87AD6B5424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83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400 MW, the first block that goes on sale this summer (today!)</a:t>
            </a:r>
          </a:p>
          <a:p>
            <a:endParaRPr lang="en-US" sz="1200" dirty="0"/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Every day, we develop and use cutting edge techniques and engineering solutions to achieve our mission.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76D9-E511-A14E-A87F-87AD6B5424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64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400 MW, the first block that goes on sale this summer (today!)</a:t>
            </a:r>
          </a:p>
          <a:p>
            <a:endParaRPr lang="en-US" sz="1200" dirty="0"/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Every day, we develop and use cutting edge techniques and engineering solutions to achieve our mission.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76D9-E511-A14E-A87F-87AD6B5424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3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table shows a</a:t>
            </a:r>
            <a:r>
              <a:rPr lang="en-US" baseline="0" dirty="0"/>
              <a:t> breakdown of the 8.3 GW of retirements; note the age of the individual facilities.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3AB3-57DD-401F-8862-2E25E5F220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3AB3-57DD-401F-8862-2E25E5F220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8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3AB3-57DD-401F-8862-2E25E5F220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33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3AB3-57DD-401F-8862-2E25E5F220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6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first major installation will be relatively close to WHOI in the midst of a number of ongoing research activities.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3AB3-57DD-401F-8862-2E25E5F220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5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3AB3-57DD-401F-8862-2E25E5F220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4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3AB3-57DD-401F-8862-2E25E5F220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1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3AB3-57DD-401F-8862-2E25E5F220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3AB3-57DD-401F-8862-2E25E5F220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24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76D9-E511-A14E-A87F-87AD6B5424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3AB3-57DD-401F-8862-2E25E5F220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64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B3AB3-57DD-401F-8862-2E25E5F220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HOIrope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28" t="19563" b="11095"/>
          <a:stretch>
            <a:fillRect/>
          </a:stretch>
        </p:blipFill>
        <p:spPr bwMode="auto">
          <a:xfrm>
            <a:off x="-127000" y="-196850"/>
            <a:ext cx="8135938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3325"/>
            <a:ext cx="9144000" cy="814388"/>
          </a:xfrm>
          <a:prstGeom prst="rect">
            <a:avLst/>
          </a:prstGeom>
          <a:solidFill>
            <a:srgbClr val="17365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009425" y="2980266"/>
            <a:ext cx="6705600" cy="1828800"/>
          </a:xfrm>
        </p:spPr>
        <p:txBody>
          <a:bodyPr anchor="b"/>
          <a:lstStyle>
            <a:lvl1pPr>
              <a:defRPr sz="3600" cap="all" baseline="0">
                <a:solidFill>
                  <a:srgbClr val="4980A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009425" y="5019925"/>
            <a:ext cx="6705600" cy="807963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80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747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157111"/>
            <a:ext cx="8153400" cy="4938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4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58863"/>
            <a:ext cx="9144000" cy="1531937"/>
          </a:xfrm>
          <a:prstGeom prst="rect">
            <a:avLst/>
          </a:prstGeom>
          <a:solidFill>
            <a:srgbClr val="17365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058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18" y="1058333"/>
            <a:ext cx="8205157" cy="1532467"/>
          </a:xfrm>
        </p:spPr>
        <p:txBody>
          <a:bodyPr anchor="ctr">
            <a:normAutofit/>
          </a:bodyPr>
          <a:lstStyle>
            <a:lvl1pPr marL="0" indent="0">
              <a:spcAft>
                <a:spcPts val="600"/>
              </a:spcAft>
              <a:buNone/>
              <a:defRPr sz="400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520818" y="2590800"/>
            <a:ext cx="8205157" cy="1532467"/>
          </a:xfrm>
        </p:spPr>
        <p:txBody>
          <a:bodyPr anchor="ctr">
            <a:normAutofit/>
          </a:bodyPr>
          <a:lstStyle>
            <a:lvl1pPr marL="0" indent="0">
              <a:spcAft>
                <a:spcPts val="600"/>
              </a:spcAft>
              <a:buNone/>
              <a:defRPr sz="3200">
                <a:solidFill>
                  <a:srgbClr val="4980A7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02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809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0"/>
            <a:ext cx="8153400" cy="77611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90240"/>
            <a:ext cx="3886200" cy="42220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90240"/>
            <a:ext cx="3886200" cy="42220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204440"/>
            <a:ext cx="3886200" cy="640080"/>
          </a:xfrm>
          <a:solidFill>
            <a:srgbClr val="27668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204440"/>
            <a:ext cx="3886200" cy="640080"/>
          </a:xfrm>
          <a:solidFill>
            <a:srgbClr val="27668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30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9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04900"/>
            <a:ext cx="9144000" cy="622300"/>
          </a:xfrm>
          <a:prstGeom prst="rect">
            <a:avLst/>
          </a:prstGeom>
          <a:solidFill>
            <a:srgbClr val="031C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749300"/>
            <a:ext cx="9144000" cy="56848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7491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2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8425"/>
            <a:ext cx="9144000" cy="917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3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71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49300"/>
          </a:xfrm>
          <a:prstGeom prst="rect">
            <a:avLst/>
          </a:pr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8153400" cy="749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196975"/>
            <a:ext cx="8153400" cy="49291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1" descr="wordmark-onelineMedBlue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6583363"/>
            <a:ext cx="259238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Slide Number Placeholder 16"/>
          <p:cNvSpPr>
            <a:spLocks noGrp="1"/>
          </p:cNvSpPr>
          <p:nvPr/>
        </p:nvSpPr>
        <p:spPr bwMode="auto">
          <a:xfrm>
            <a:off x="7161213" y="6521450"/>
            <a:ext cx="16049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1000">
                <a:solidFill>
                  <a:srgbClr val="7F7F7F"/>
                </a:solidFill>
                <a:cs typeface="Calibri" charset="0"/>
              </a:rPr>
              <a:t>SLIDE </a:t>
            </a:r>
            <a:fld id="{954124FB-DC72-4F4E-9C40-5859EBD9779E}" type="slidenum">
              <a:rPr lang="en-US" sz="1000">
                <a:solidFill>
                  <a:srgbClr val="7F7F7F"/>
                </a:solidFill>
                <a:cs typeface="Calibri" charset="0"/>
              </a:rPr>
              <a:pPr algn="r"/>
              <a:t>‹#›</a:t>
            </a:fld>
            <a:endParaRPr lang="en-US" sz="1000">
              <a:solidFill>
                <a:srgbClr val="7F7F7F"/>
              </a:solidFill>
              <a:cs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97" r:id="rId2"/>
    <p:sldLayoutId id="2147484402" r:id="rId3"/>
    <p:sldLayoutId id="2147484398" r:id="rId4"/>
    <p:sldLayoutId id="2147484399" r:id="rId5"/>
    <p:sldLayoutId id="2147484400" r:id="rId6"/>
    <p:sldLayoutId id="2147484403" r:id="rId7"/>
    <p:sldLayoutId id="2147484404" r:id="rId8"/>
    <p:sldLayoutId id="2147484405" r:id="rId9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DD74C"/>
          </a:solidFill>
          <a:latin typeface="Calibri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DD74C"/>
          </a:solidFill>
          <a:latin typeface="Calibri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DD74C"/>
          </a:solidFill>
          <a:latin typeface="Calibri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CDD74C"/>
          </a:solidFill>
          <a:latin typeface="Calibri" charset="0"/>
          <a:ea typeface="ＭＳ Ｐゴシック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4980A7"/>
        </a:buClr>
        <a:buSzPct val="60000"/>
        <a:buFont typeface="Wingdings" charset="0"/>
        <a:buChar char=""/>
        <a:defRPr sz="2800" kern="1200">
          <a:solidFill>
            <a:srgbClr val="031C33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4980A7"/>
        </a:buClr>
        <a:buSzPct val="70000"/>
        <a:buFont typeface="Wingdings 2" charset="0"/>
        <a:buChar char=""/>
        <a:defRPr sz="2400" kern="1200">
          <a:solidFill>
            <a:srgbClr val="031C33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4980A7"/>
        </a:buClr>
        <a:buSzPct val="75000"/>
        <a:buFont typeface="Wingdings" charset="0"/>
        <a:buChar char=""/>
        <a:defRPr sz="2300" kern="1200">
          <a:solidFill>
            <a:srgbClr val="031C33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4980A7"/>
        </a:buClr>
        <a:buSzPct val="75000"/>
        <a:buFont typeface="Wingdings" charset="0"/>
        <a:buChar char=""/>
        <a:defRPr sz="2000" kern="1200">
          <a:solidFill>
            <a:srgbClr val="031C33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4980A7"/>
        </a:buClr>
        <a:buSzPct val="65000"/>
        <a:buFont typeface="Wingdings" charset="0"/>
        <a:buChar char=""/>
        <a:defRPr sz="2000" kern="1200">
          <a:solidFill>
            <a:srgbClr val="031C33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9425" y="3064432"/>
            <a:ext cx="6705600" cy="1828800"/>
          </a:xfrm>
        </p:spPr>
        <p:txBody>
          <a:bodyPr/>
          <a:lstStyle/>
          <a:p>
            <a:r>
              <a:rPr lang="en-US" sz="4800" dirty="0"/>
              <a:t>2018-2019</a:t>
            </a:r>
            <a:br>
              <a:rPr lang="en-US" sz="4800" dirty="0"/>
            </a:br>
            <a:r>
              <a:rPr lang="en-US" sz="4800" dirty="0"/>
              <a:t>Tioga Working group</a:t>
            </a:r>
            <a:endParaRPr lang="en-US" sz="4800" cap="none" dirty="0"/>
          </a:p>
        </p:txBody>
      </p:sp>
      <p:sp>
        <p:nvSpPr>
          <p:cNvPr id="10" name="TextBox 9"/>
          <p:cNvSpPr txBox="1"/>
          <p:nvPr/>
        </p:nvSpPr>
        <p:spPr>
          <a:xfrm>
            <a:off x="2009425" y="5037876"/>
            <a:ext cx="6589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Final Report</a:t>
            </a:r>
          </a:p>
        </p:txBody>
      </p:sp>
    </p:spTree>
    <p:extLst>
      <p:ext uri="{BB962C8B-B14F-4D97-AF65-F5344CB8AC3E}">
        <p14:creationId xmlns:p14="http://schemas.microsoft.com/office/powerpoint/2010/main" val="105367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747889"/>
          </a:xfrm>
        </p:spPr>
        <p:txBody>
          <a:bodyPr/>
          <a:lstStyle/>
          <a:p>
            <a:r>
              <a:rPr lang="en-US" dirty="0"/>
              <a:t>User Feedback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6140" y="1860902"/>
            <a:ext cx="77455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Most users expressed appreciation for the capabilities of the vessel and frustration over the state of the vessel</a:t>
            </a:r>
            <a:r>
              <a:rPr lang="en-US" dirty="0"/>
              <a:t>.</a:t>
            </a:r>
          </a:p>
          <a:p>
            <a:endParaRPr lang="en-US" b="1" dirty="0"/>
          </a:p>
          <a:p>
            <a:r>
              <a:rPr lang="en-US" b="1" i="1" dirty="0"/>
              <a:t>Scheduling was an issue, explicitly for more infrequent users.</a:t>
            </a:r>
          </a:p>
          <a:p>
            <a:endParaRPr lang="en-US" b="1" dirty="0"/>
          </a:p>
          <a:p>
            <a:r>
              <a:rPr lang="en-US" b="1" dirty="0"/>
              <a:t>User valuations of a day on the Tioga were highly variable and strongly related to task.</a:t>
            </a:r>
          </a:p>
          <a:p>
            <a:endParaRPr lang="en-US" b="1" dirty="0"/>
          </a:p>
          <a:p>
            <a:r>
              <a:rPr lang="en-US" b="1" i="1" dirty="0"/>
              <a:t>The only significant need reported was for support of side-based instrument recoveries.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16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Business Model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66188"/>
              </p:ext>
            </p:extLst>
          </p:nvPr>
        </p:nvGraphicFramePr>
        <p:xfrm>
          <a:off x="121025" y="1465728"/>
          <a:ext cx="9022975" cy="2133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5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4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2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TIOGA Budget Summary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2018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2017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2016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2015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2013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272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Vessel Operations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$496,356.0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$475,403.00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$471,137.0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$527,856.00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$474,735.00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$439,008.00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Technical Operations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$25,839.00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$27,914.00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$23,059.00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$23,450.00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$28,005.00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$24,917.00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2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Totals per year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$524,213.0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$505,334.00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$496,212.0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$553,321.00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$504,754.00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$465,938.00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24176"/>
              </p:ext>
            </p:extLst>
          </p:nvPr>
        </p:nvGraphicFramePr>
        <p:xfrm>
          <a:off x="174809" y="4354325"/>
          <a:ext cx="8588190" cy="2315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7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1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3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14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Hours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1/2 Days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Full Days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Extended Days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Income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2013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766.90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28.00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63.00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5.00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$251,678.00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0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647.40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20.00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58.00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9.00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$259,007.00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2015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629.05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20.00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59.00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9.00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$282,144.00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2016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416.85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17.00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26.00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5.00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$158,835.00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2017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648.00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$339,437.00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4811" y="925819"/>
            <a:ext cx="75975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/>
              <a:t>Costs </a:t>
            </a:r>
            <a:r>
              <a:rPr lang="en-US" u="sng" dirty="0"/>
              <a:t>(projected)</a:t>
            </a:r>
            <a:r>
              <a:rPr lang="en-US" b="1" u="sng" dirty="0"/>
              <a:t>: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r>
              <a:rPr lang="en-US" b="1" u="sng" dirty="0"/>
              <a:t>Income </a:t>
            </a:r>
            <a:r>
              <a:rPr lang="en-US" u="sng" dirty="0"/>
              <a:t>(actual):</a:t>
            </a:r>
          </a:p>
        </p:txBody>
      </p:sp>
    </p:spTree>
    <p:extLst>
      <p:ext uri="{BB962C8B-B14F-4D97-AF65-F5344CB8AC3E}">
        <p14:creationId xmlns:p14="http://schemas.microsoft.com/office/powerpoint/2010/main" val="7035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Business Model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025" y="1465728"/>
          <a:ext cx="9022975" cy="2133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5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4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2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TIOGA Budget Summary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2018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2017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2016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2015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2013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272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Vessel Operations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$496,356.0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$475,403.00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$471,137.0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$527,856.00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$474,735.00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$439,008.00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Technical Operations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$25,839.00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$27,914.00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$23,059.00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$23,450.00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$28,005.00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$24,917.00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2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Totals per year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$524,213.0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$505,334.00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$496,212.0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$553,321.00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$504,754.00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$465,938.00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4809" y="4354325"/>
          <a:ext cx="8588190" cy="2315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7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1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3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14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Hours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1/2 Days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Full Days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Extended Days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Income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2013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766.90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28.00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63.00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5.00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$251,678.00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0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647.40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20.00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58.00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9.00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$259,007.00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2015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629.05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20.00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59.00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9.00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$282,144.00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2016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416.85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17.00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26.00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5.00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$158,835.00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2017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648.00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$339,437.00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4811" y="925819"/>
            <a:ext cx="75975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/>
              <a:t>Costs </a:t>
            </a:r>
            <a:r>
              <a:rPr lang="en-US" u="sng" dirty="0"/>
              <a:t>(projected)</a:t>
            </a:r>
            <a:r>
              <a:rPr lang="en-US" b="1" u="sng" dirty="0"/>
              <a:t>: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r>
              <a:rPr lang="en-US" b="1" u="sng" dirty="0"/>
              <a:t>Income </a:t>
            </a:r>
            <a:r>
              <a:rPr lang="en-US" u="sng" dirty="0"/>
              <a:t>(actual):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1776" y="1465728"/>
            <a:ext cx="1219199" cy="2178262"/>
          </a:xfrm>
          <a:prstGeom prst="rect">
            <a:avLst/>
          </a:prstGeom>
          <a:solidFill>
            <a:srgbClr val="00B050">
              <a:alpha val="4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293224"/>
            <a:ext cx="8825752" cy="425929"/>
          </a:xfrm>
          <a:prstGeom prst="rect">
            <a:avLst/>
          </a:prstGeom>
          <a:solidFill>
            <a:srgbClr val="FF0000">
              <a:alpha val="4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25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Business Model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025" y="1465728"/>
          <a:ext cx="9022975" cy="2133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9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5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4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2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TIOGA Budget Summary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2018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2017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2016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2015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2013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272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Vessel Operations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$496,356.0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$475,403.00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$471,137.0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$527,856.00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$474,735.00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$439,008.00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Technical Operations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$25,839.00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$27,914.00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$23,059.00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$23,450.00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$28,005.00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$24,917.00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2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Totals per year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$524,213.0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$505,334.00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$496,212.0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$553,321.00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$504,754.00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$465,938.00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4809" y="4354325"/>
          <a:ext cx="8588190" cy="2315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7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1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1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3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14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Hours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1/2 Days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Full Days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Extended Days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Income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2013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766.90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28.00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63.00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5.00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$251,678.00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0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647.40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20.00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58.00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9.00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$259,007.00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2015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629.05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20.00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59.00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9.00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$282,144.00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2016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416.85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17.00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26.00 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5.00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$158,835.00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2017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648.00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53.00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$339,437.00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4811" y="925819"/>
            <a:ext cx="75975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/>
              <a:t>Costs </a:t>
            </a:r>
            <a:r>
              <a:rPr lang="en-US" u="sng" dirty="0"/>
              <a:t>(projected)</a:t>
            </a:r>
            <a:r>
              <a:rPr lang="en-US" b="1" u="sng" dirty="0"/>
              <a:t>:</a:t>
            </a:r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endParaRPr lang="en-US" b="1" dirty="0"/>
          </a:p>
          <a:p>
            <a:pPr lvl="0"/>
            <a:r>
              <a:rPr lang="en-US" b="1" u="sng" dirty="0"/>
              <a:t>Income </a:t>
            </a:r>
            <a:r>
              <a:rPr lang="en-US" u="sng" dirty="0"/>
              <a:t>(actual):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7400" y="3146613"/>
            <a:ext cx="7086600" cy="464390"/>
          </a:xfrm>
          <a:prstGeom prst="rect">
            <a:avLst/>
          </a:prstGeom>
          <a:solidFill>
            <a:srgbClr val="00B050">
              <a:alpha val="4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95883" y="4837074"/>
            <a:ext cx="1362634" cy="1898642"/>
          </a:xfrm>
          <a:prstGeom prst="rect">
            <a:avLst/>
          </a:prstGeom>
          <a:solidFill>
            <a:srgbClr val="FF0000">
              <a:alpha val="4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1776" y="1465728"/>
            <a:ext cx="1219199" cy="2178262"/>
          </a:xfrm>
          <a:prstGeom prst="rect">
            <a:avLst/>
          </a:prstGeom>
          <a:solidFill>
            <a:srgbClr val="00B050">
              <a:alpha val="4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293224"/>
            <a:ext cx="8825752" cy="425929"/>
          </a:xfrm>
          <a:prstGeom prst="rect">
            <a:avLst/>
          </a:prstGeom>
          <a:solidFill>
            <a:srgbClr val="FF0000">
              <a:alpha val="4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42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Recommendations: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280" y="3068577"/>
            <a:ext cx="8638673" cy="3323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000" dirty="0">
                <a:solidFill>
                  <a:schemeClr val="bg2"/>
                </a:solidFill>
              </a:rPr>
              <a:t>The Operational Model of the Vessel must be changed to increase vessel reliability, usefulness, and user confidence.</a:t>
            </a:r>
          </a:p>
          <a:p>
            <a:pPr marL="457200" indent="-457200">
              <a:buFont typeface="Arial" charset="0"/>
              <a:buChar char="•"/>
            </a:pPr>
            <a:endParaRPr lang="en-US" sz="3000" dirty="0">
              <a:solidFill>
                <a:schemeClr val="bg2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000" dirty="0">
                <a:solidFill>
                  <a:schemeClr val="bg2"/>
                </a:solidFill>
              </a:rPr>
              <a:t>The Business Model of the vessel must be changed to protect the vessel’s long term service to the institution</a:t>
            </a:r>
          </a:p>
        </p:txBody>
      </p:sp>
    </p:spTree>
    <p:extLst>
      <p:ext uri="{BB962C8B-B14F-4D97-AF65-F5344CB8AC3E}">
        <p14:creationId xmlns:p14="http://schemas.microsoft.com/office/powerpoint/2010/main" val="118688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9994" y="5559239"/>
            <a:ext cx="4988859" cy="431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747889"/>
          </a:xfrm>
        </p:spPr>
        <p:txBody>
          <a:bodyPr/>
          <a:lstStyle/>
          <a:p>
            <a:r>
              <a:rPr lang="en-US" dirty="0"/>
              <a:t>Operational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648" y="2039128"/>
            <a:ext cx="80472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Conduct a Focused effort on Crew Training</a:t>
            </a:r>
          </a:p>
          <a:p>
            <a:endParaRPr lang="en-US" b="1" i="1" dirty="0"/>
          </a:p>
          <a:p>
            <a:r>
              <a:rPr lang="en-US" b="1" i="1" dirty="0"/>
              <a:t>Identify and cultivate a replacement/backup crew capacity</a:t>
            </a:r>
          </a:p>
          <a:p>
            <a:endParaRPr lang="en-US" b="1" i="1" dirty="0"/>
          </a:p>
          <a:p>
            <a:r>
              <a:rPr lang="en-US" b="1" i="1" dirty="0"/>
              <a:t>Develop a Maintenance Plan with Oversight</a:t>
            </a:r>
          </a:p>
          <a:p>
            <a:endParaRPr lang="en-US" b="1" i="1" dirty="0"/>
          </a:p>
          <a:p>
            <a:r>
              <a:rPr lang="en-US" b="1" i="1" dirty="0"/>
              <a:t>Strive to improve communications with users</a:t>
            </a:r>
          </a:p>
          <a:p>
            <a:endParaRPr lang="en-US" b="1" i="1" dirty="0"/>
          </a:p>
          <a:p>
            <a:r>
              <a:rPr lang="en-US" b="1" i="1" dirty="0"/>
              <a:t>Streamline scheduling and revamp the reservation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281" y="1227451"/>
            <a:ext cx="3824626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Recommendations:</a:t>
            </a:r>
          </a:p>
        </p:txBody>
      </p:sp>
    </p:spTree>
    <p:extLst>
      <p:ext uri="{BB962C8B-B14F-4D97-AF65-F5344CB8AC3E}">
        <p14:creationId xmlns:p14="http://schemas.microsoft.com/office/powerpoint/2010/main" val="61754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747889"/>
          </a:xfrm>
        </p:spPr>
        <p:txBody>
          <a:bodyPr/>
          <a:lstStyle/>
          <a:p>
            <a:r>
              <a:rPr lang="en-US" dirty="0"/>
              <a:t>Business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648" y="1931255"/>
            <a:ext cx="80472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Conform daily rates to true costs</a:t>
            </a:r>
          </a:p>
          <a:p>
            <a:endParaRPr lang="en-US" b="1" i="1" dirty="0"/>
          </a:p>
          <a:p>
            <a:r>
              <a:rPr lang="en-US" b="1" i="1" dirty="0"/>
              <a:t>Decrease the services offered for the Base Rate</a:t>
            </a:r>
          </a:p>
          <a:p>
            <a:endParaRPr lang="en-US" b="1" i="1" dirty="0"/>
          </a:p>
          <a:p>
            <a:r>
              <a:rPr lang="en-US" b="1" i="1" dirty="0"/>
              <a:t>Fundraise for a Permanent Subsidy</a:t>
            </a:r>
          </a:p>
          <a:p>
            <a:endParaRPr lang="en-US" b="1" i="1" dirty="0"/>
          </a:p>
          <a:p>
            <a:r>
              <a:rPr lang="en-US" b="1" i="1" dirty="0"/>
              <a:t>Increase the Base Rate</a:t>
            </a:r>
          </a:p>
          <a:p>
            <a:endParaRPr lang="en-US" b="1" i="1" dirty="0"/>
          </a:p>
          <a:p>
            <a:r>
              <a:rPr lang="en-US" b="1" i="1" dirty="0"/>
              <a:t>Market the Vessel to increase the User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281" y="1227451"/>
            <a:ext cx="3824626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Recommendations:</a:t>
            </a:r>
          </a:p>
        </p:txBody>
      </p:sp>
    </p:spTree>
    <p:extLst>
      <p:ext uri="{BB962C8B-B14F-4D97-AF65-F5344CB8AC3E}">
        <p14:creationId xmlns:p14="http://schemas.microsoft.com/office/powerpoint/2010/main" val="804048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747889"/>
          </a:xfrm>
        </p:spPr>
        <p:txBody>
          <a:bodyPr/>
          <a:lstStyle/>
          <a:p>
            <a:r>
              <a:rPr lang="en-US" dirty="0"/>
              <a:t>Working Group Composition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648" y="1931255"/>
            <a:ext cx="80472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Anthony Kirincich, coordinator   (PO, Scientist)</a:t>
            </a:r>
          </a:p>
          <a:p>
            <a:r>
              <a:rPr lang="en-US" b="1" i="1" dirty="0"/>
              <a:t>Eric </a:t>
            </a:r>
            <a:r>
              <a:rPr lang="en-US" b="1" i="1" dirty="0" err="1"/>
              <a:t>Benway</a:t>
            </a:r>
            <a:r>
              <a:rPr lang="en-US" b="1" i="1" dirty="0"/>
              <a:t>						(Ship Ops)</a:t>
            </a:r>
          </a:p>
          <a:p>
            <a:r>
              <a:rPr lang="en-US" b="1" i="1" dirty="0"/>
              <a:t>Robbie Laird						(SSSG)</a:t>
            </a:r>
          </a:p>
          <a:p>
            <a:r>
              <a:rPr lang="en-US" b="1" i="1" dirty="0"/>
              <a:t>Mark Baumgartner				(Bio, Scientist)</a:t>
            </a:r>
          </a:p>
          <a:p>
            <a:r>
              <a:rPr lang="en-US" b="1" i="1" dirty="0"/>
              <a:t>Mike Purcell						(AOPE, Scientist)</a:t>
            </a:r>
          </a:p>
          <a:p>
            <a:r>
              <a:rPr lang="en-US" b="1" i="1" dirty="0"/>
              <a:t>Emily Peacock						(Bio, tech. staff)</a:t>
            </a:r>
          </a:p>
          <a:p>
            <a:r>
              <a:rPr lang="en-US" b="1" i="1" dirty="0"/>
              <a:t>Taylor </a:t>
            </a:r>
            <a:r>
              <a:rPr lang="en-US" b="1" i="1" dirty="0" err="1"/>
              <a:t>Crockford</a:t>
            </a:r>
            <a:r>
              <a:rPr lang="en-US" b="1" i="1" dirty="0"/>
              <a:t>			       	(Bio, tech. staff)</a:t>
            </a:r>
          </a:p>
        </p:txBody>
      </p:sp>
    </p:spTree>
    <p:extLst>
      <p:ext uri="{BB962C8B-B14F-4D97-AF65-F5344CB8AC3E}">
        <p14:creationId xmlns:p14="http://schemas.microsoft.com/office/powerpoint/2010/main" val="28235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2648" y="4369403"/>
            <a:ext cx="149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April 2004</a:t>
            </a:r>
            <a:endParaRPr lang="en-US" dirty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747889"/>
          </a:xfrm>
        </p:spPr>
        <p:txBody>
          <a:bodyPr/>
          <a:lstStyle/>
          <a:p>
            <a:r>
              <a:rPr lang="en-US" dirty="0"/>
              <a:t>A Pertinent History of the R/V Tioga</a:t>
            </a:r>
          </a:p>
        </p:txBody>
      </p:sp>
      <p:pic>
        <p:nvPicPr>
          <p:cNvPr id="22" name="Picture 21" descr="Screen%20Shot%202019-01-02%20at%2012.59.59%20PM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15991" r="12473" b="2264"/>
          <a:stretch/>
        </p:blipFill>
        <p:spPr bwMode="auto">
          <a:xfrm>
            <a:off x="2232212" y="965032"/>
            <a:ext cx="4957967" cy="3098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232212" y="4369403"/>
            <a:ext cx="6549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WHOI receives the purpose-built research vessel</a:t>
            </a:r>
          </a:p>
          <a:p>
            <a:r>
              <a:rPr lang="en-US" dirty="0"/>
              <a:t> 60’ length</a:t>
            </a:r>
          </a:p>
          <a:p>
            <a:r>
              <a:rPr lang="en-US" dirty="0"/>
              <a:t>18 knot cruising speed</a:t>
            </a:r>
          </a:p>
          <a:p>
            <a:r>
              <a:rPr lang="en-US" dirty="0"/>
              <a:t>Full A-frame, science packages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5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9994" y="5559239"/>
            <a:ext cx="4988859" cy="431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747889"/>
          </a:xfrm>
        </p:spPr>
        <p:txBody>
          <a:bodyPr/>
          <a:lstStyle/>
          <a:p>
            <a:r>
              <a:rPr lang="en-US" dirty="0"/>
              <a:t>A Pertinent History of the R/V Tioga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3123" y="1316780"/>
            <a:ext cx="319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Regional influence: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53" y="2408892"/>
            <a:ext cx="3175000" cy="379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424" y="765819"/>
            <a:ext cx="3048000" cy="594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313" y="3268703"/>
            <a:ext cx="82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2011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31002" y="2039560"/>
            <a:ext cx="82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2012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0892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9994" y="5559239"/>
            <a:ext cx="4988859" cy="431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1985045" y="1191665"/>
            <a:ext cx="67810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After a decade of service to the institution, the engines – twin turbo-charged Detroit Diesels -- are seen to be problematic, with multiple failures and higher than anticipated maintenance requirements.</a:t>
            </a:r>
          </a:p>
          <a:p>
            <a:r>
              <a:rPr lang="en-US" sz="1800" dirty="0"/>
              <a:t>  </a:t>
            </a:r>
          </a:p>
          <a:p>
            <a:r>
              <a:rPr lang="en-US" sz="1800" dirty="0"/>
              <a:t>The Tioga is laid up for 5 months due to an engine failure.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Mechanical failures limit operations for 3-4 weeks.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Re-powering the vessel (i.e. a total replacement of both engines,~$1M) is requested as part of the 2018 budget. 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50 NM offshore in route to the shelf break, the starboard engine suffers a catastrophic failure.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736" y="1191665"/>
            <a:ext cx="15859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2014</a:t>
            </a:r>
          </a:p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pPr algn="r"/>
            <a:r>
              <a:rPr lang="en-US" sz="1800" dirty="0"/>
              <a:t>Fall 2016	</a:t>
            </a:r>
          </a:p>
          <a:p>
            <a:pPr algn="r"/>
            <a:endParaRPr lang="en-US" sz="1800" dirty="0"/>
          </a:p>
          <a:p>
            <a:pPr algn="r"/>
            <a:r>
              <a:rPr lang="en-US" sz="1800" dirty="0"/>
              <a:t>June 2017 </a:t>
            </a:r>
          </a:p>
          <a:p>
            <a:pPr algn="r"/>
            <a:endParaRPr lang="en-US" sz="1800" dirty="0"/>
          </a:p>
          <a:p>
            <a:pPr algn="r"/>
            <a:r>
              <a:rPr lang="en-US" sz="1800" dirty="0"/>
              <a:t>Fall 2017 	</a:t>
            </a:r>
          </a:p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pPr algn="r"/>
            <a:r>
              <a:rPr lang="en-US" sz="1800" dirty="0"/>
              <a:t>May 8</a:t>
            </a:r>
            <a:r>
              <a:rPr lang="en-US" sz="1800" baseline="30000" dirty="0"/>
              <a:t>th</a:t>
            </a:r>
            <a:r>
              <a:rPr lang="en-US" sz="1800" dirty="0"/>
              <a:t>,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Pertinent History of the R/V Tioga</a:t>
            </a:r>
          </a:p>
        </p:txBody>
      </p:sp>
    </p:spTree>
    <p:extLst>
      <p:ext uri="{BB962C8B-B14F-4D97-AF65-F5344CB8AC3E}">
        <p14:creationId xmlns:p14="http://schemas.microsoft.com/office/powerpoint/2010/main" val="26456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9994" y="5559239"/>
            <a:ext cx="4988859" cy="431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403411" y="1061136"/>
            <a:ext cx="19295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Late May 2018</a:t>
            </a:r>
          </a:p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pPr algn="r"/>
            <a:r>
              <a:rPr lang="en-US" sz="1800" dirty="0"/>
              <a:t>June 2018</a:t>
            </a:r>
          </a:p>
          <a:p>
            <a:pPr algn="r"/>
            <a:r>
              <a:rPr lang="en-US" sz="1800" dirty="0"/>
              <a:t>  </a:t>
            </a:r>
          </a:p>
          <a:p>
            <a:pPr algn="r"/>
            <a:r>
              <a:rPr lang="en-US" sz="1800" dirty="0"/>
              <a:t>July 2018</a:t>
            </a:r>
          </a:p>
          <a:p>
            <a:pPr algn="r"/>
            <a:endParaRPr lang="en-US" sz="1800" dirty="0"/>
          </a:p>
          <a:p>
            <a:pPr algn="r"/>
            <a:r>
              <a:rPr lang="en-US" sz="1800" dirty="0"/>
              <a:t>September 2018</a:t>
            </a:r>
          </a:p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pPr algn="r"/>
            <a:r>
              <a:rPr lang="en-US" sz="1800" dirty="0"/>
              <a:t>October 2018</a:t>
            </a:r>
          </a:p>
          <a:p>
            <a:pPr algn="r"/>
            <a:endParaRPr lang="en-US" sz="1800" dirty="0"/>
          </a:p>
          <a:p>
            <a:pPr algn="r"/>
            <a:r>
              <a:rPr lang="en-US" sz="1800" dirty="0"/>
              <a:t>November 2018</a:t>
            </a:r>
          </a:p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pPr algn="r"/>
            <a:r>
              <a:rPr lang="en-US" sz="1800" dirty="0"/>
              <a:t>December 2018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Pertinent History of the R/V Tioga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1766" y="1041556"/>
            <a:ext cx="62012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 new replacement of the old type (Engine A) is purchased for delivery in September.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A used engine (Engine B) is located and purchased. </a:t>
            </a:r>
          </a:p>
          <a:p>
            <a:endParaRPr lang="en-US" sz="1800" dirty="0"/>
          </a:p>
          <a:p>
            <a:r>
              <a:rPr lang="en-US" sz="1800" dirty="0"/>
              <a:t>Engine B is installed. Existing Crew (</a:t>
            </a:r>
            <a:r>
              <a:rPr lang="en-US" sz="1800" dirty="0" err="1"/>
              <a:t>Houtler</a:t>
            </a:r>
            <a:r>
              <a:rPr lang="en-US" sz="1800" dirty="0"/>
              <a:t> and Hanley) resign.</a:t>
            </a:r>
          </a:p>
          <a:p>
            <a:r>
              <a:rPr lang="en-US" sz="1800" dirty="0"/>
              <a:t>  </a:t>
            </a:r>
          </a:p>
          <a:p>
            <a:r>
              <a:rPr lang="en-US" sz="1800" dirty="0"/>
              <a:t>The vessel completes its first successful trip. </a:t>
            </a:r>
          </a:p>
          <a:p>
            <a:r>
              <a:rPr lang="en-US" sz="1800" dirty="0"/>
              <a:t>Staff council approves re-powering.  </a:t>
            </a:r>
          </a:p>
          <a:p>
            <a:r>
              <a:rPr lang="en-US" sz="1800" dirty="0"/>
              <a:t>Engine A is received and placed into storage.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New Captain hired. 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WHOI Dive Safety Officer suspends all dive operations from vessel citing continued mechanical issues and crew training as concerns.</a:t>
            </a:r>
          </a:p>
          <a:p>
            <a:r>
              <a:rPr lang="en-US" sz="1800" dirty="0"/>
              <a:t> </a:t>
            </a:r>
          </a:p>
          <a:p>
            <a:r>
              <a:rPr lang="en-US" sz="1800" dirty="0"/>
              <a:t>Tioga enters shipyard, until April 2019.</a:t>
            </a:r>
          </a:p>
        </p:txBody>
      </p:sp>
    </p:spTree>
    <p:extLst>
      <p:ext uri="{BB962C8B-B14F-4D97-AF65-F5344CB8AC3E}">
        <p14:creationId xmlns:p14="http://schemas.microsoft.com/office/powerpoint/2010/main" val="174527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9994" y="5559239"/>
            <a:ext cx="4988859" cy="431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747889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9" y="1398121"/>
            <a:ext cx="8438359" cy="401203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04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3" y="0"/>
            <a:ext cx="8153400" cy="894485"/>
          </a:xfrm>
        </p:spPr>
        <p:txBody>
          <a:bodyPr/>
          <a:lstStyle/>
          <a:p>
            <a:r>
              <a:rPr lang="en-US" dirty="0"/>
              <a:t>Findings: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308" y="1284127"/>
            <a:ext cx="82295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The Tioga is a highly-valued facility of the institution which is uniquely equipped to support our mission.</a:t>
            </a:r>
          </a:p>
          <a:p>
            <a:pPr marL="514350" lvl="0" indent="-514350">
              <a:buFont typeface="+mj-lt"/>
              <a:buAutoNum type="arabicPeriod"/>
            </a:pP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Users currently have low confidence in: the vessel’s reliability, administration of the vessel, and crew experience.</a:t>
            </a:r>
          </a:p>
          <a:p>
            <a:pPr marL="514350" lvl="0" indent="-514350">
              <a:buFont typeface="+mj-lt"/>
              <a:buAutoNum type="arabicPeriod"/>
            </a:pP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The business model for the vessel is not sustainable in its current form.</a:t>
            </a:r>
          </a:p>
        </p:txBody>
      </p:sp>
    </p:spTree>
    <p:extLst>
      <p:ext uri="{BB962C8B-B14F-4D97-AF65-F5344CB8AC3E}">
        <p14:creationId xmlns:p14="http://schemas.microsoft.com/office/powerpoint/2010/main" val="186882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9994" y="5559239"/>
            <a:ext cx="4988859" cy="431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747889"/>
          </a:xfrm>
        </p:spPr>
        <p:txBody>
          <a:bodyPr/>
          <a:lstStyle/>
          <a:p>
            <a:r>
              <a:rPr lang="en-US" dirty="0"/>
              <a:t>Vessels-in-Class Comparison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67037"/>
              </p:ext>
            </p:extLst>
          </p:nvPr>
        </p:nvGraphicFramePr>
        <p:xfrm>
          <a:off x="322730" y="842683"/>
          <a:ext cx="8443318" cy="5919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6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1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04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Name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R/V Tioga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R/V Discovery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R/V Connecticut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R/V Gulf Challenger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R/V Scarlett Isabella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F/V Gloria Michelle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Owner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WHOI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Ryan Marine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U. CONN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UNH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Boston Harbor Cruises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NOAA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1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Size /Speed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60’/18knots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60’/12knots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103’/10knots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50’/18knots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135’/10knots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72’/ 11knots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73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Capabilities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CTD/other survey, mooring ops, vehicle ops </a:t>
                      </a: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On-board winches and sensors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Vehicle ops, Survey with own supplies, supply operations</a:t>
                      </a: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CTD/other survey, mooring ops, vehicle ops</a:t>
                      </a: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On-board winches and sensors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CTD/other survey, mooring ops, vehicle ops </a:t>
                      </a: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On-board winches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Mooring ops with own supplies, Surveys with own supplies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Survey/other, with own supplies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36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Rates (full day equivalent)</a:t>
                      </a: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$3700, 12-hr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$2700, 10-hr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$9000, 24-hr, doesn’t include transit from Groton (1 full day extra)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$2700, 8-hr. Doesn’t include transit from Portsmouth (1 full day extra)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$12-14K, 24-hr. Doesn’t include transit from Boston (2 full days extra)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$4400/day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0836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Additional Charges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None 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Fuel, loading time, weather days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CTD, ADCP, small boat, CTD Tech 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CTD, CTD Tech, extended day/away from port +50% 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Winch, accessories.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known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0888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Operational Subsidies  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Vessel capital costs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Vessel capital costs,  Indirect is covered by University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Vessel capital costs, staff paid by University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Vessel costs, US Gov. vessel.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078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Appraised Value vs Tioga </a:t>
                      </a: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Slower, Less capable for some tasks  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Larger deck and A-frame, longer cruise times for comparable efforts, extra costs 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Smaller deck, same speed/ capabilities, extra costs for sensors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Much larger deck, longer cruise times for similar efforts, BYO everything, no lab space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Nominally set up for trawl work only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8299" marR="4829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7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9994" y="5559239"/>
            <a:ext cx="4988859" cy="431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747889"/>
          </a:xfrm>
        </p:spPr>
        <p:txBody>
          <a:bodyPr/>
          <a:lstStyle/>
          <a:p>
            <a:r>
              <a:rPr lang="en-US" dirty="0"/>
              <a:t>Why the Tioga is Valuable to WHOI Scientists: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648" y="959026"/>
            <a:ext cx="75975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en-US" dirty="0"/>
              <a:t>The Tioga is generally 50% faster than comparable vessels</a:t>
            </a:r>
          </a:p>
          <a:p>
            <a:pPr marL="285750" lvl="0" indent="-285750">
              <a:buFont typeface="Arial" charset="0"/>
              <a:buChar char="•"/>
            </a:pPr>
            <a:endParaRPr lang="en-US" dirty="0"/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Capable of the widest variety of at-sea tasks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Carries the widest suite of vessel-provided sensors and equipment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Has a competitive day rate as published.</a:t>
            </a:r>
          </a:p>
          <a:p>
            <a:pPr marL="285750" lvl="0" indent="-285750">
              <a:buFont typeface="Arial" charset="0"/>
              <a:buChar char="•"/>
            </a:pPr>
            <a:endParaRPr lang="en-US" dirty="0"/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When factoring overall trip costs versus a replacement vessel, the day rate becomes highly advantageous.</a:t>
            </a:r>
          </a:p>
          <a:p>
            <a:pPr marL="285750" lvl="0" indent="-285750">
              <a:buFont typeface="Arial" charset="0"/>
              <a:buChar char="•"/>
            </a:pPr>
            <a:endParaRPr lang="en-US" dirty="0"/>
          </a:p>
          <a:p>
            <a:pPr marL="285750" lvl="0" indent="-285750">
              <a:buFont typeface="Arial" charset="0"/>
              <a:buChar char="•"/>
            </a:pPr>
            <a:r>
              <a:rPr lang="en-US" dirty="0"/>
              <a:t>Relies on the smallest number of operational subsidies of the institution-run research vessels in class.</a:t>
            </a:r>
          </a:p>
          <a:p>
            <a:pPr marL="285750" indent="-285750">
              <a:buFont typeface="Arial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4307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OI-white">
  <a:themeElements>
    <a:clrScheme name="WHOI colors">
      <a:dk1>
        <a:sysClr val="windowText" lastClr="000000"/>
      </a:dk1>
      <a:lt1>
        <a:sysClr val="window" lastClr="FFFFFF"/>
      </a:lt1>
      <a:dk2>
        <a:srgbClr val="173656"/>
      </a:dk2>
      <a:lt2>
        <a:srgbClr val="27668F"/>
      </a:lt2>
      <a:accent1>
        <a:srgbClr val="8DC7F0"/>
      </a:accent1>
      <a:accent2>
        <a:srgbClr val="A2A939"/>
      </a:accent2>
      <a:accent3>
        <a:srgbClr val="CDD74C"/>
      </a:accent3>
      <a:accent4>
        <a:srgbClr val="031C33"/>
      </a:accent4>
      <a:accent5>
        <a:srgbClr val="173656"/>
      </a:accent5>
      <a:accent6>
        <a:srgbClr val="E0E88C"/>
      </a:accent6>
      <a:hlink>
        <a:srgbClr val="CDD74C"/>
      </a:hlink>
      <a:folHlink>
        <a:srgbClr val="A2A9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HOI-white" id="{FEC1D308-7948-DD4F-BFC1-6F1CA39064F5}" vid="{FDE04C64-CF87-9D4F-8D0B-BD6A3E1A3D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HOI colors">
    <a:dk1>
      <a:sysClr val="windowText" lastClr="000000"/>
    </a:dk1>
    <a:lt1>
      <a:sysClr val="window" lastClr="FFFFFF"/>
    </a:lt1>
    <a:dk2>
      <a:srgbClr val="173656"/>
    </a:dk2>
    <a:lt2>
      <a:srgbClr val="27668F"/>
    </a:lt2>
    <a:accent1>
      <a:srgbClr val="8DC7F0"/>
    </a:accent1>
    <a:accent2>
      <a:srgbClr val="A2A939"/>
    </a:accent2>
    <a:accent3>
      <a:srgbClr val="CDD74C"/>
    </a:accent3>
    <a:accent4>
      <a:srgbClr val="031C33"/>
    </a:accent4>
    <a:accent5>
      <a:srgbClr val="173656"/>
    </a:accent5>
    <a:accent6>
      <a:srgbClr val="E0E88C"/>
    </a:accent6>
    <a:hlink>
      <a:srgbClr val="CDD74C"/>
    </a:hlink>
    <a:folHlink>
      <a:srgbClr val="A2A93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11278</TotalTime>
  <Words>1304</Words>
  <Application>Microsoft Macintosh PowerPoint</Application>
  <PresentationFormat>On-screen Show (4:3)</PresentationFormat>
  <Paragraphs>457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Wingdings</vt:lpstr>
      <vt:lpstr>Wingdings 2</vt:lpstr>
      <vt:lpstr>WHOI-white</vt:lpstr>
      <vt:lpstr>2018-2019 Tioga Working group</vt:lpstr>
      <vt:lpstr>A Pertinent History of the R/V Tioga</vt:lpstr>
      <vt:lpstr>A Pertinent History of the R/V Tioga</vt:lpstr>
      <vt:lpstr>A Pertinent History of the R/V Tioga</vt:lpstr>
      <vt:lpstr>A Pertinent History of the R/V Tioga</vt:lpstr>
      <vt:lpstr>Background</vt:lpstr>
      <vt:lpstr>Findings:</vt:lpstr>
      <vt:lpstr>Vessels-in-Class Comparison</vt:lpstr>
      <vt:lpstr>Why the Tioga is Valuable to WHOI Scientists:</vt:lpstr>
      <vt:lpstr>User Feedback</vt:lpstr>
      <vt:lpstr>The Business Model</vt:lpstr>
      <vt:lpstr>The Business Model</vt:lpstr>
      <vt:lpstr>The Business Model</vt:lpstr>
      <vt:lpstr>PowerPoint Presentation</vt:lpstr>
      <vt:lpstr>Operational Model</vt:lpstr>
      <vt:lpstr>Business Model</vt:lpstr>
      <vt:lpstr>Working Group Composition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Kirincich</dc:creator>
  <cp:lastModifiedBy>Microsoft Office User</cp:lastModifiedBy>
  <cp:revision>123</cp:revision>
  <cp:lastPrinted>2018-12-20T18:45:19Z</cp:lastPrinted>
  <dcterms:created xsi:type="dcterms:W3CDTF">2018-05-17T03:31:27Z</dcterms:created>
  <dcterms:modified xsi:type="dcterms:W3CDTF">2019-02-11T14:08:46Z</dcterms:modified>
</cp:coreProperties>
</file>